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71" r:id="rId11"/>
  </p:sldIdLst>
  <p:sldSz cx="24377650" cy="13716000"/>
  <p:notesSz cx="6858000" cy="9144000"/>
  <p:custDataLst>
    <p:tags r:id="rId1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gs" Target="tags/tag10.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png"/><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png"/><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png"/><Relationship Id="rId2" Type="http://schemas.openxmlformats.org/officeDocument/2006/relationships/tags" Target="../tags/tag4.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png"/><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png"/><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png"/><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png"/><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png"/><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p:cNvGraphicFramePr>
            <a:graphicFrameLocks noGrp="1"/>
          </p:cNvGraphicFramePr>
          <p:nvPr/>
        </p:nvGraphicFramePr>
        <p:xfrm>
          <a:off x="10864088" y="2769869"/>
          <a:ext cx="11364595" cy="4552315"/>
        </p:xfrm>
        <a:graphic>
          <a:graphicData uri="http://schemas.openxmlformats.org/drawingml/2006/table">
            <a:tbl>
              <a:tblPr/>
              <a:tblGrid>
                <a:gridCol w="2136775"/>
                <a:gridCol w="1783715"/>
                <a:gridCol w="1762124"/>
                <a:gridCol w="1891664"/>
                <a:gridCol w="1892300"/>
                <a:gridCol w="1898014"/>
              </a:tblGrid>
              <a:tr h="931545">
                <a:tc gridSpan="6">
                  <a:txBody>
                    <a:bodyPr/>
                    <a:lstStyle/>
                    <a:p>
                      <a:pPr algn="l" rtl="0" eaLnBrk="0">
                        <a:lnSpc>
                          <a:spcPct val="105000"/>
                        </a:lnSpc>
                      </a:pPr>
                      <a:endParaRPr lang="en-US" altLang="en-US" sz="1000" dirty="0"/>
                    </a:p>
                    <a:p>
                      <a:pPr algn="l" rtl="0" eaLnBrk="0">
                        <a:lnSpc>
                          <a:spcPct val="106000"/>
                        </a:lnSpc>
                      </a:pPr>
                      <a:endParaRPr lang="en-US" altLang="en-US" sz="1000" dirty="0"/>
                    </a:p>
                    <a:p>
                      <a:pPr marL="5229860" algn="l" rtl="0" eaLnBrk="0">
                        <a:lnSpc>
                          <a:spcPct val="97000"/>
                        </a:lnSpc>
                        <a:spcBef>
                          <a:spcPts val="5"/>
                        </a:spcBef>
                      </a:pPr>
                      <a:r>
                        <a:rPr sz="2400" b="1"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Ingredient list</a:t>
                      </a:r>
                      <a:endParaRPr lang="en-US" altLang="en-US" sz="24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r>
              <a:tr h="903605">
                <a:tc>
                  <a:txBody>
                    <a:bodyPr/>
                    <a:lstStyle/>
                    <a:p>
                      <a:pPr algn="l" rtl="0" eaLnBrk="0">
                        <a:lnSpc>
                          <a:spcPct val="111000"/>
                        </a:lnSpc>
                      </a:pPr>
                      <a:endParaRPr lang="en-US" altLang="en-US" sz="1000" dirty="0"/>
                    </a:p>
                    <a:p>
                      <a:pPr algn="ctr" rtl="0" eaLnBrk="0">
                        <a:lnSpc>
                          <a:spcPct val="111000"/>
                        </a:lnSpc>
                      </a:pPr>
                      <a:r>
                        <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rPr>
                        <a:t>Element</a:t>
                      </a:r>
                      <a:endPar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5000"/>
                        </a:lnSpc>
                      </a:pPr>
                      <a:endParaRPr lang="en-US" altLang="en-US" sz="1000" dirty="0"/>
                    </a:p>
                    <a:p>
                      <a:pPr algn="l" rtl="0" eaLnBrk="0">
                        <a:lnSpc>
                          <a:spcPct val="116000"/>
                        </a:lnSpc>
                      </a:pPr>
                      <a:endParaRPr lang="en-US" altLang="en-US" sz="1000" dirty="0"/>
                    </a:p>
                    <a:p>
                      <a:pPr algn="l" rtl="0" eaLnBrk="0">
                        <a:lnSpc>
                          <a:spcPct val="9000"/>
                        </a:lnSpc>
                      </a:pPr>
                      <a:endParaRPr lang="en-US" altLang="en-US" sz="100" dirty="0"/>
                    </a:p>
                    <a:p>
                      <a:pPr marL="831215" algn="l" rtl="0" eaLnBrk="0">
                        <a:lnSpc>
                          <a:spcPct val="86000"/>
                        </a:lnSpc>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Fe</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4000"/>
                        </a:lnSpc>
                      </a:pPr>
                      <a:endParaRPr lang="en-US" altLang="en-US" sz="1000" dirty="0"/>
                    </a:p>
                    <a:p>
                      <a:pPr algn="l" rtl="0" eaLnBrk="0">
                        <a:lnSpc>
                          <a:spcPct val="115000"/>
                        </a:lnSpc>
                      </a:pPr>
                      <a:endParaRPr lang="en-US" altLang="en-US" sz="1000" dirty="0"/>
                    </a:p>
                    <a:p>
                      <a:pPr algn="l" rtl="0" eaLnBrk="0">
                        <a:lnSpc>
                          <a:spcPct val="10000"/>
                        </a:lnSpc>
                      </a:pPr>
                      <a:endParaRPr lang="en-US" altLang="en-US" sz="100" dirty="0"/>
                    </a:p>
                    <a:p>
                      <a:pPr marL="873760" algn="l" rtl="0" eaLnBrk="0">
                        <a:lnSpc>
                          <a:spcPct val="87000"/>
                        </a:lnSpc>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C</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5000"/>
                        </a:lnSpc>
                      </a:pPr>
                      <a:endParaRPr lang="en-US" altLang="en-US" sz="1000" dirty="0"/>
                    </a:p>
                    <a:p>
                      <a:pPr algn="l" rtl="0" eaLnBrk="0">
                        <a:lnSpc>
                          <a:spcPct val="116000"/>
                        </a:lnSpc>
                      </a:pPr>
                      <a:endParaRPr lang="en-US" altLang="en-US" sz="1000" dirty="0"/>
                    </a:p>
                    <a:p>
                      <a:pPr algn="l" rtl="0" eaLnBrk="0">
                        <a:lnSpc>
                          <a:spcPct val="9000"/>
                        </a:lnSpc>
                      </a:pPr>
                      <a:endParaRPr lang="en-US" altLang="en-US" sz="100" dirty="0"/>
                    </a:p>
                    <a:p>
                      <a:pPr marL="768985" algn="l" rtl="0" eaLnBrk="0">
                        <a:lnSpc>
                          <a:spcPct val="86000"/>
                        </a:lnSpc>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Mn</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3000"/>
                        </a:lnSpc>
                      </a:pPr>
                      <a:endParaRPr lang="en-US" altLang="en-US" sz="1000" dirty="0"/>
                    </a:p>
                    <a:p>
                      <a:pPr algn="l" rtl="0" eaLnBrk="0">
                        <a:lnSpc>
                          <a:spcPct val="113000"/>
                        </a:lnSpc>
                      </a:pPr>
                      <a:endParaRPr lang="en-US" altLang="en-US" sz="1000" dirty="0"/>
                    </a:p>
                    <a:p>
                      <a:pPr marL="855345" algn="l" rtl="0" eaLnBrk="0">
                        <a:lnSpc>
                          <a:spcPct val="89000"/>
                        </a:lnSpc>
                        <a:spcBef>
                          <a:spcPts val="0"/>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Si</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4000"/>
                        </a:lnSpc>
                      </a:pPr>
                      <a:endParaRPr lang="en-US" altLang="en-US" sz="1000" dirty="0"/>
                    </a:p>
                    <a:p>
                      <a:pPr algn="l" rtl="0" eaLnBrk="0">
                        <a:lnSpc>
                          <a:spcPct val="115000"/>
                        </a:lnSpc>
                      </a:pPr>
                      <a:endParaRPr lang="en-US" altLang="en-US" sz="1000" dirty="0"/>
                    </a:p>
                    <a:p>
                      <a:pPr algn="l" rtl="0" eaLnBrk="0">
                        <a:lnSpc>
                          <a:spcPct val="10000"/>
                        </a:lnSpc>
                      </a:pPr>
                      <a:endParaRPr lang="en-US" altLang="en-US" sz="100" dirty="0"/>
                    </a:p>
                    <a:p>
                      <a:pPr marL="825500" algn="l" rtl="0" eaLnBrk="0">
                        <a:lnSpc>
                          <a:spcPct val="87000"/>
                        </a:lnSpc>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Cr</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r>
              <a:tr h="903605">
                <a:tc>
                  <a:txBody>
                    <a:bodyPr/>
                    <a:lstStyle/>
                    <a:p>
                      <a:pPr algn="l" rtl="0" eaLnBrk="0">
                        <a:lnSpc>
                          <a:spcPct val="111000"/>
                        </a:lnSpc>
                      </a:pPr>
                      <a:endParaRPr lang="en-US" altLang="en-US" sz="1000" dirty="0"/>
                    </a:p>
                    <a:p>
                      <a:pPr algn="l" rtl="0" eaLnBrk="0">
                        <a:lnSpc>
                          <a:spcPct val="111000"/>
                        </a:lnSpc>
                      </a:pPr>
                      <a:endParaRPr lang="en-US" altLang="en-US" sz="1000" dirty="0"/>
                    </a:p>
                    <a:p>
                      <a:pPr marL="149860" algn="l" rtl="0" eaLnBrk="0">
                        <a:lnSpc>
                          <a:spcPct val="99000"/>
                        </a:lnSpc>
                        <a:spcBef>
                          <a:spcPts val="0"/>
                        </a:spcBef>
                      </a:pP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Content</a:t>
                      </a:r>
                      <a:r>
                        <a:rPr sz="1900" b="1" kern="0" spc="23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r>
                        <a:rPr sz="1900" b="1"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wt</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2000"/>
                        </a:lnSpc>
                      </a:pPr>
                      <a:endParaRPr lang="en-US" altLang="en-US" sz="1000" dirty="0"/>
                    </a:p>
                    <a:p>
                      <a:pPr algn="l" rtl="0" eaLnBrk="0">
                        <a:lnSpc>
                          <a:spcPct val="112000"/>
                        </a:lnSpc>
                      </a:pPr>
                      <a:endParaRPr lang="en-US" altLang="en-US" sz="1000" dirty="0"/>
                    </a:p>
                    <a:p>
                      <a:pPr marL="756920" algn="l" rtl="0" eaLnBrk="0">
                        <a:lnSpc>
                          <a:spcPct val="90000"/>
                        </a:lnSpc>
                        <a:spcBef>
                          <a:spcPts val="5"/>
                        </a:spcBef>
                      </a:pP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Bal</a:t>
                      </a:r>
                      <a:r>
                        <a:rPr sz="1900" kern="0" spc="4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629920" algn="l" rtl="0" eaLnBrk="0">
                        <a:lnSpc>
                          <a:spcPts val="2560"/>
                        </a:lnSpc>
                        <a:spcBef>
                          <a:spcPts val="0"/>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≤0.03</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326390" algn="l" rtl="0" eaLnBrk="0">
                        <a:lnSpc>
                          <a:spcPts val="2560"/>
                        </a:lnSpc>
                        <a:spcBef>
                          <a:spcPts val="0"/>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2.00～3.00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630555" algn="l" rtl="0" eaLnBrk="0">
                        <a:lnSpc>
                          <a:spcPts val="2560"/>
                        </a:lnSpc>
                        <a:spcBef>
                          <a:spcPts val="0"/>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≤1.00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188595" algn="l" rtl="0" eaLnBrk="0">
                        <a:lnSpc>
                          <a:spcPts val="2560"/>
                        </a:lnSpc>
                        <a:spcBef>
                          <a:spcPts val="0"/>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16.00～18.00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r h="903605">
                <a:tc>
                  <a:txBody>
                    <a:bodyPr/>
                    <a:lstStyle/>
                    <a:p>
                      <a:pPr algn="l" rtl="0" eaLnBrk="0">
                        <a:lnSpc>
                          <a:spcPct val="111000"/>
                        </a:lnSpc>
                      </a:pPr>
                      <a:endParaRPr lang="en-US" altLang="en-US" sz="1000" dirty="0"/>
                    </a:p>
                    <a:p>
                      <a:pPr algn="l" rtl="0" eaLnBrk="0">
                        <a:lnSpc>
                          <a:spcPct val="111000"/>
                        </a:lnSpc>
                      </a:pPr>
                      <a:endParaRPr lang="en-US" altLang="en-US" sz="1000" dirty="0"/>
                    </a:p>
                    <a:p>
                      <a:pPr marL="567055" algn="l" rtl="0" eaLnBrk="0">
                        <a:lnSpc>
                          <a:spcPts val="2330"/>
                        </a:lnSpc>
                        <a:spcBef>
                          <a:spcPts val="5"/>
                        </a:spcBef>
                      </a:pPr>
                      <a:r>
                        <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rPr>
                        <a:t>Element</a:t>
                      </a:r>
                      <a:endPar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3000"/>
                        </a:lnSpc>
                      </a:pPr>
                      <a:endParaRPr lang="en-US" altLang="en-US" sz="1000" dirty="0"/>
                    </a:p>
                    <a:p>
                      <a:pPr algn="l" rtl="0" eaLnBrk="0">
                        <a:lnSpc>
                          <a:spcPct val="113000"/>
                        </a:lnSpc>
                      </a:pPr>
                      <a:endParaRPr lang="en-US" altLang="en-US" sz="1000" dirty="0"/>
                    </a:p>
                    <a:p>
                      <a:pPr marL="833755" algn="l" rtl="0" eaLnBrk="0">
                        <a:lnSpc>
                          <a:spcPct val="89000"/>
                        </a:lnSpc>
                        <a:spcBef>
                          <a:spcPts val="5"/>
                        </a:spcBef>
                      </a:pPr>
                      <a:r>
                        <a:rPr sz="1900"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Ni</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2000"/>
                        </a:lnSpc>
                      </a:pPr>
                      <a:endParaRPr lang="en-US" altLang="en-US" sz="1000" dirty="0"/>
                    </a:p>
                    <a:p>
                      <a:pPr algn="l" rtl="0" eaLnBrk="0">
                        <a:lnSpc>
                          <a:spcPct val="112000"/>
                        </a:lnSpc>
                      </a:pPr>
                      <a:endParaRPr lang="en-US" altLang="en-US" sz="1000" dirty="0"/>
                    </a:p>
                    <a:p>
                      <a:pPr marL="786765" algn="l" rtl="0" eaLnBrk="0">
                        <a:lnSpc>
                          <a:spcPct val="90000"/>
                        </a:lnSpc>
                        <a:spcBef>
                          <a:spcPts val="5"/>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Nb</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5000"/>
                        </a:lnSpc>
                      </a:pPr>
                      <a:endParaRPr lang="en-US" altLang="en-US" sz="1000" dirty="0"/>
                    </a:p>
                    <a:p>
                      <a:pPr algn="l" rtl="0" eaLnBrk="0">
                        <a:lnSpc>
                          <a:spcPct val="115000"/>
                        </a:lnSpc>
                      </a:pPr>
                      <a:endParaRPr lang="en-US" altLang="en-US" sz="1000" dirty="0"/>
                    </a:p>
                    <a:p>
                      <a:pPr marL="889000" algn="l" rtl="0" eaLnBrk="0">
                        <a:lnSpc>
                          <a:spcPct val="87000"/>
                        </a:lnSpc>
                        <a:spcBef>
                          <a:spcPts val="0"/>
                        </a:spcBef>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S</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6000"/>
                        </a:lnSpc>
                      </a:pPr>
                      <a:endParaRPr lang="en-US" altLang="en-US" sz="1000" dirty="0"/>
                    </a:p>
                    <a:p>
                      <a:pPr algn="l" rtl="0" eaLnBrk="0">
                        <a:lnSpc>
                          <a:spcPct val="116000"/>
                        </a:lnSpc>
                      </a:pPr>
                      <a:endParaRPr lang="en-US" altLang="en-US" sz="1000" dirty="0"/>
                    </a:p>
                    <a:p>
                      <a:pPr marL="894080" algn="l" rtl="0" eaLnBrk="0">
                        <a:lnSpc>
                          <a:spcPct val="86000"/>
                        </a:lnSpc>
                        <a:spcBef>
                          <a:spcPts val="0"/>
                        </a:spcBef>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P</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00000"/>
                        </a:lnSpc>
                      </a:pP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r>
              <a:tr h="909955">
                <a:tc>
                  <a:txBody>
                    <a:bodyPr/>
                    <a:lstStyle/>
                    <a:p>
                      <a:pPr algn="l" rtl="0" eaLnBrk="0">
                        <a:lnSpc>
                          <a:spcPct val="111000"/>
                        </a:lnSpc>
                      </a:pPr>
                      <a:endParaRPr lang="en-US" altLang="en-US" sz="1000" dirty="0"/>
                    </a:p>
                    <a:p>
                      <a:pPr algn="l" rtl="0" eaLnBrk="0">
                        <a:lnSpc>
                          <a:spcPct val="111000"/>
                        </a:lnSpc>
                      </a:pPr>
                      <a:endParaRPr lang="en-US" altLang="en-US" sz="1000" dirty="0"/>
                    </a:p>
                    <a:p>
                      <a:pPr marL="149860" algn="l" rtl="0" eaLnBrk="0">
                        <a:lnSpc>
                          <a:spcPct val="99000"/>
                        </a:lnSpc>
                        <a:spcBef>
                          <a:spcPts val="5"/>
                        </a:spcBef>
                      </a:pP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Conten</a:t>
                      </a:r>
                      <a:r>
                        <a:rPr lang="en-US"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t</a:t>
                      </a:r>
                      <a:r>
                        <a:rPr sz="1900" b="1" kern="0" spc="23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r>
                        <a:rPr sz="1900" b="1"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wt</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187960" algn="l" rtl="0" eaLnBrk="0">
                        <a:lnSpc>
                          <a:spcPts val="2560"/>
                        </a:lnSpc>
                        <a:spcBef>
                          <a:spcPts val="5"/>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10.00～14.00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322580" algn="l" rtl="0" eaLnBrk="0">
                        <a:lnSpc>
                          <a:spcPts val="2560"/>
                        </a:lnSpc>
                        <a:spcBef>
                          <a:spcPts val="5"/>
                        </a:spcBef>
                      </a:pPr>
                      <a:r>
                        <a:rPr sz="1900" kern="0" spc="40" dirty="0">
                          <a:solidFill>
                            <a:srgbClr val="3A3B39">
                              <a:alpha val="100000"/>
                            </a:srgbClr>
                          </a:solidFill>
                          <a:latin typeface="微软雅黑" panose="020B0503020204020204" charset="-122"/>
                          <a:ea typeface="微软雅黑" panose="020B0503020204020204" charset="-122"/>
                          <a:cs typeface="微软雅黑" panose="020B0503020204020204" charset="-122"/>
                        </a:rPr>
                        <a:t>0.15～0.45</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629920" algn="l" rtl="0" eaLnBrk="0">
                        <a:lnSpc>
                          <a:spcPts val="2560"/>
                        </a:lnSpc>
                        <a:spcBef>
                          <a:spcPts val="5"/>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≤0.03</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630555" algn="l" rtl="0" eaLnBrk="0">
                        <a:lnSpc>
                          <a:spcPts val="2560"/>
                        </a:lnSpc>
                        <a:spcBef>
                          <a:spcPts val="5"/>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≤0.03</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00000"/>
                        </a:lnSpc>
                      </a:pP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bl>
          </a:graphicData>
        </a:graphic>
      </p:graphicFrame>
      <p:graphicFrame>
        <p:nvGraphicFramePr>
          <p:cNvPr id="4" name="table 4"/>
          <p:cNvGraphicFramePr>
            <a:graphicFrameLocks noGrp="1"/>
          </p:cNvGraphicFramePr>
          <p:nvPr/>
        </p:nvGraphicFramePr>
        <p:xfrm>
          <a:off x="1865376" y="5955030"/>
          <a:ext cx="8441055" cy="5812154"/>
        </p:xfrm>
        <a:graphic>
          <a:graphicData uri="http://schemas.openxmlformats.org/drawingml/2006/table">
            <a:tbl>
              <a:tblPr>
                <a:solidFill>
                  <a:srgbClr val="F2F2F2"/>
                </a:solidFill>
              </a:tblPr>
              <a:tblGrid>
                <a:gridCol w="8441055"/>
              </a:tblGrid>
              <a:tr h="715009">
                <a:tc>
                  <a:txBody>
                    <a:bodyPr/>
                    <a:lstStyle/>
                    <a:p>
                      <a:pPr algn="l" rtl="0" eaLnBrk="0">
                        <a:lnSpc>
                          <a:spcPct val="100000"/>
                        </a:lnSpc>
                      </a:pPr>
                      <a:endParaRPr lang="en-US" altLang="en-US" sz="1000" dirty="0"/>
                    </a:p>
                  </a:txBody>
                  <a:tcPr marL="0" marR="0" marT="0" marB="0" vert="horz">
                    <a:lnL w="3175" cap="flat" cmpd="sng" algn="ctr">
                      <a:solidFill>
                        <a:srgbClr val="BFBFBF"/>
                      </a:solidFill>
                      <a:prstDash val="solid"/>
                      <a:round/>
                      <a:headEnd type="none" w="med" len="med"/>
                      <a:tailEnd type="none" w="med" len="med"/>
                    </a:lnL>
                    <a:lnR w="3175" cap="flat" cmpd="sng" algn="ctr">
                      <a:solidFill>
                        <a:srgbClr val="BFBFBF"/>
                      </a:solidFill>
                      <a:prstDash val="solid"/>
                      <a:round/>
                      <a:headEnd type="none" w="med" len="med"/>
                      <a:tailEnd type="none" w="med" len="med"/>
                    </a:lnR>
                    <a:lnT w="3175" cap="flat" cmpd="sng" algn="ctr">
                      <a:solidFill>
                        <a:srgbClr val="BFBFBF"/>
                      </a:solidFill>
                      <a:prstDash val="solid"/>
                      <a:round/>
                      <a:headEnd type="none" w="med" len="med"/>
                      <a:tailEnd type="none" w="med" len="med"/>
                    </a:lnT>
                    <a:lnB w="3175" cap="flat" cmpd="sng" algn="ctr">
                      <a:solidFill>
                        <a:srgbClr val="BFBFBF"/>
                      </a:solidFill>
                      <a:prstDash val="solid"/>
                      <a:round/>
                      <a:headEnd type="none" w="med" len="med"/>
                      <a:tailEnd type="none" w="med" len="med"/>
                    </a:lnB>
                    <a:solidFill>
                      <a:srgbClr val="D9D9D9"/>
                    </a:solidFill>
                  </a:tcPr>
                </a:tc>
              </a:tr>
              <a:tr h="5097144">
                <a:tc>
                  <a:txBody>
                    <a:bodyPr/>
                    <a:lstStyle/>
                    <a:p>
                      <a:pPr algn="l" rtl="0" eaLnBrk="0">
                        <a:lnSpc>
                          <a:spcPct val="113000"/>
                        </a:lnSpc>
                      </a:pPr>
                      <a:endParaRPr lang="en-US" altLang="en-US" sz="1000" dirty="0"/>
                    </a:p>
                    <a:p>
                      <a:pPr algn="l" rtl="0" eaLnBrk="0">
                        <a:lnSpc>
                          <a:spcPct val="113000"/>
                        </a:lnSpc>
                      </a:pPr>
                      <a:endParaRPr lang="en-US" altLang="en-US" sz="1000" dirty="0"/>
                    </a:p>
                    <a:p>
                      <a:pPr algn="l" rtl="0" eaLnBrk="0">
                        <a:lnSpc>
                          <a:spcPct val="114000"/>
                        </a:lnSpc>
                      </a:pPr>
                      <a:endParaRPr lang="en-US" altLang="en-US" sz="1000" dirty="0"/>
                    </a:p>
                    <a:p>
                      <a:pPr algn="l" rtl="0" eaLnBrk="0">
                        <a:lnSpc>
                          <a:spcPct val="114000"/>
                        </a:lnSpc>
                      </a:pPr>
                      <a:endParaRPr lang="en-US" altLang="en-US" sz="1000" dirty="0"/>
                    </a:p>
                    <a:p>
                      <a:pPr marL="387350" algn="l" rtl="0" eaLnBrk="0">
                        <a:lnSpc>
                          <a:spcPct val="97000"/>
                        </a:lnSpc>
                        <a:spcBef>
                          <a:spcPts val="5"/>
                        </a:spcBef>
                      </a:pPr>
                      <a:r>
                        <a:rPr sz="2400" kern="0" spc="0" dirty="0">
                          <a:solidFill>
                            <a:srgbClr val="565856">
                              <a:alpha val="100000"/>
                            </a:srgbClr>
                          </a:solidFill>
                          <a:latin typeface="Arial" panose="020B0604020202020204"/>
                          <a:ea typeface="Arial" panose="020B0604020202020204"/>
                          <a:cs typeface="Arial" panose="020B0604020202020204"/>
                        </a:rPr>
                        <a:t>•    </a:t>
                      </a:r>
                      <a:r>
                        <a:rPr lang="en-US" sz="2400" kern="0" spc="0" dirty="0">
                          <a:solidFill>
                            <a:srgbClr val="565856">
                              <a:alpha val="100000"/>
                            </a:srgbClr>
                          </a:solidFill>
                          <a:latin typeface="Arial" panose="020B0604020202020204"/>
                          <a:ea typeface="Arial" panose="020B0604020202020204"/>
                          <a:cs typeface="Arial" panose="020B0604020202020204"/>
                        </a:rPr>
                        <a:t>Other Brands</a:t>
                      </a:r>
                      <a:r>
                        <a:rPr sz="2400" b="1" kern="0" spc="0" dirty="0">
                          <a:solidFill>
                            <a:srgbClr val="565856">
                              <a:alpha val="100000"/>
                            </a:srgbClr>
                          </a:solidFill>
                          <a:latin typeface="微软雅黑" panose="020B0503020204020204" charset="-122"/>
                          <a:ea typeface="微软雅黑" panose="020B0503020204020204" charset="-122"/>
                          <a:cs typeface="微软雅黑" panose="020B0503020204020204" charset="-122"/>
                        </a:rPr>
                        <a:t>: </a:t>
                      </a:r>
                      <a:r>
                        <a:rPr sz="2400" kern="0" spc="0" dirty="0">
                          <a:solidFill>
                            <a:srgbClr val="565856">
                              <a:alpha val="100000"/>
                            </a:srgbClr>
                          </a:solidFill>
                          <a:latin typeface="微软雅黑" panose="020B0503020204020204" charset="-122"/>
                          <a:ea typeface="微软雅黑" panose="020B0503020204020204" charset="-122"/>
                          <a:cs typeface="微软雅黑" panose="020B0503020204020204" charset="-122"/>
                        </a:rPr>
                        <a:t>022Cr1</a:t>
                      </a:r>
                      <a:r>
                        <a:rPr sz="2400" kern="0" spc="-10" dirty="0">
                          <a:solidFill>
                            <a:srgbClr val="565856">
                              <a:alpha val="100000"/>
                            </a:srgbClr>
                          </a:solidFill>
                          <a:latin typeface="微软雅黑" panose="020B0503020204020204" charset="-122"/>
                          <a:ea typeface="微软雅黑" panose="020B0503020204020204" charset="-122"/>
                          <a:cs typeface="微软雅黑" panose="020B0503020204020204" charset="-122"/>
                        </a:rPr>
                        <a:t>7Ni12Mo2</a:t>
                      </a:r>
                      <a:endParaRPr lang="en-US" altLang="en-US" sz="2400" dirty="0"/>
                    </a:p>
                    <a:p>
                      <a:pPr algn="l" rtl="0" eaLnBrk="0">
                        <a:lnSpc>
                          <a:spcPct val="165000"/>
                        </a:lnSpc>
                      </a:pPr>
                      <a:endParaRPr lang="en-US" altLang="en-US" sz="1000" dirty="0"/>
                    </a:p>
                    <a:p>
                      <a:pPr marL="387350" algn="l" rtl="0" eaLnBrk="0">
                        <a:lnSpc>
                          <a:spcPct val="88000"/>
                        </a:lnSpc>
                        <a:spcBef>
                          <a:spcPts val="725"/>
                        </a:spcBef>
                      </a:pPr>
                      <a:r>
                        <a:rPr sz="2400" kern="0" spc="-20" dirty="0">
                          <a:solidFill>
                            <a:srgbClr val="565856">
                              <a:alpha val="100000"/>
                            </a:srgbClr>
                          </a:solidFill>
                          <a:latin typeface="Arial" panose="020B0604020202020204"/>
                          <a:ea typeface="Arial" panose="020B0604020202020204"/>
                          <a:cs typeface="Arial" panose="020B0604020202020204"/>
                        </a:rPr>
                        <a:t>•</a:t>
                      </a:r>
                      <a:r>
                        <a:rPr sz="2400" kern="0" spc="30" dirty="0">
                          <a:solidFill>
                            <a:srgbClr val="565856">
                              <a:alpha val="100000"/>
                            </a:srgbClr>
                          </a:solidFill>
                          <a:latin typeface="Arial" panose="020B0604020202020204"/>
                          <a:ea typeface="Arial" panose="020B0604020202020204"/>
                          <a:cs typeface="Arial" panose="020B0604020202020204"/>
                        </a:rPr>
                        <a:t>    </a:t>
                      </a:r>
                      <a:r>
                        <a:rPr lang="en-US" sz="2400" kern="0" spc="30" dirty="0">
                          <a:solidFill>
                            <a:srgbClr val="565856">
                              <a:alpha val="100000"/>
                            </a:srgbClr>
                          </a:solidFill>
                          <a:latin typeface="Arial" panose="020B0604020202020204"/>
                          <a:ea typeface="Arial" panose="020B0604020202020204"/>
                          <a:cs typeface="Arial" panose="020B0604020202020204"/>
                        </a:rPr>
                        <a:t>Density</a:t>
                      </a:r>
                      <a:r>
                        <a:rPr sz="2400" kern="0" spc="-20" dirty="0">
                          <a:solidFill>
                            <a:srgbClr val="565856">
                              <a:alpha val="100000"/>
                            </a:srgbClr>
                          </a:solidFill>
                          <a:latin typeface="微软雅黑" panose="020B0503020204020204" charset="-122"/>
                          <a:ea typeface="微软雅黑" panose="020B0503020204020204" charset="-122"/>
                          <a:cs typeface="微软雅黑" panose="020B0503020204020204" charset="-122"/>
                        </a:rPr>
                        <a:t>: 7.9</a:t>
                      </a:r>
                      <a:r>
                        <a:rPr sz="2400" kern="0" spc="140" dirty="0">
                          <a:solidFill>
                            <a:srgbClr val="565856">
                              <a:alpha val="100000"/>
                            </a:srgbClr>
                          </a:solidFill>
                          <a:latin typeface="微软雅黑" panose="020B0503020204020204" charset="-122"/>
                          <a:ea typeface="微软雅黑" panose="020B0503020204020204" charset="-122"/>
                          <a:cs typeface="微软雅黑" panose="020B0503020204020204" charset="-122"/>
                        </a:rPr>
                        <a:t> </a:t>
                      </a:r>
                      <a:r>
                        <a:rPr sz="2400" kern="0" spc="-20" dirty="0">
                          <a:solidFill>
                            <a:srgbClr val="565856">
                              <a:alpha val="100000"/>
                            </a:srgbClr>
                          </a:solidFill>
                          <a:latin typeface="微软雅黑" panose="020B0503020204020204" charset="-122"/>
                          <a:ea typeface="微软雅黑" panose="020B0503020204020204" charset="-122"/>
                          <a:cs typeface="微软雅黑" panose="020B0503020204020204" charset="-122"/>
                        </a:rPr>
                        <a:t>g/</a:t>
                      </a:r>
                      <a:r>
                        <a:rPr sz="2400" kern="0" spc="-30" dirty="0">
                          <a:solidFill>
                            <a:srgbClr val="565856">
                              <a:alpha val="100000"/>
                            </a:srgbClr>
                          </a:solidFill>
                          <a:latin typeface="微软雅黑" panose="020B0503020204020204" charset="-122"/>
                          <a:ea typeface="微软雅黑" panose="020B0503020204020204" charset="-122"/>
                          <a:cs typeface="微软雅黑" panose="020B0503020204020204" charset="-122"/>
                        </a:rPr>
                        <a:t>cm</a:t>
                      </a:r>
                      <a:r>
                        <a:rPr sz="2400" kern="0" spc="-30" baseline="30000" dirty="0">
                          <a:solidFill>
                            <a:srgbClr val="565856">
                              <a:alpha val="100000"/>
                            </a:srgbClr>
                          </a:solidFill>
                          <a:latin typeface="微软雅黑" panose="020B0503020204020204" charset="-122"/>
                          <a:ea typeface="微软雅黑" panose="020B0503020204020204" charset="-122"/>
                          <a:cs typeface="微软雅黑" panose="020B0503020204020204" charset="-122"/>
                        </a:rPr>
                        <a:t>3</a:t>
                      </a:r>
                      <a:endParaRPr lang="en-US" altLang="en-US" sz="2400" baseline="30000" dirty="0"/>
                    </a:p>
                    <a:p>
                      <a:pPr algn="l" rtl="0" eaLnBrk="0">
                        <a:lnSpc>
                          <a:spcPct val="191000"/>
                        </a:lnSpc>
                      </a:pPr>
                      <a:endParaRPr lang="en-US" altLang="en-US" sz="1000" dirty="0"/>
                    </a:p>
                    <a:p>
                      <a:pPr marL="833120" indent="-445770" algn="l" rtl="0" eaLnBrk="0">
                        <a:lnSpc>
                          <a:spcPct val="123000"/>
                        </a:lnSpc>
                        <a:spcBef>
                          <a:spcPts val="725"/>
                        </a:spcBef>
                      </a:pPr>
                      <a:r>
                        <a:rPr sz="2400" kern="0" spc="-10" dirty="0">
                          <a:solidFill>
                            <a:srgbClr val="565856">
                              <a:alpha val="100000"/>
                            </a:srgbClr>
                          </a:solidFill>
                          <a:latin typeface="Arial" panose="020B0604020202020204"/>
                          <a:ea typeface="Arial" panose="020B0604020202020204"/>
                          <a:cs typeface="Arial" panose="020B0604020202020204"/>
                        </a:rPr>
                        <a:t>•    </a:t>
                      </a:r>
                      <a:r>
                        <a:rPr lang="en-US" sz="2400" kern="0" spc="-10" dirty="0">
                          <a:solidFill>
                            <a:srgbClr val="565856">
                              <a:alpha val="100000"/>
                            </a:srgbClr>
                          </a:solidFill>
                          <a:latin typeface="Arial" panose="020B0604020202020204"/>
                          <a:ea typeface="Arial" panose="020B0604020202020204"/>
                          <a:cs typeface="Arial" panose="020B0604020202020204"/>
                        </a:rPr>
                        <a:t>Heat Treatment</a:t>
                      </a:r>
                      <a:r>
                        <a:rPr sz="2400" kern="0" spc="-10" dirty="0">
                          <a:solidFill>
                            <a:srgbClr val="565856">
                              <a:alpha val="100000"/>
                            </a:srgbClr>
                          </a:solidFill>
                          <a:latin typeface="微软雅黑" panose="020B0503020204020204" charset="-122"/>
                          <a:ea typeface="微软雅黑" panose="020B0503020204020204" charset="-122"/>
                          <a:cs typeface="微软雅黑" panose="020B0503020204020204" charset="-122"/>
                        </a:rPr>
                        <a:t>: </a:t>
                      </a:r>
                      <a:r>
                        <a:rPr sz="2400" kern="0" dirty="0">
                          <a:solidFill>
                            <a:srgbClr val="565856">
                              <a:alpha val="100000"/>
                            </a:srgbClr>
                          </a:solidFill>
                          <a:latin typeface="微软雅黑" panose="020B0503020204020204" charset="-122"/>
                          <a:ea typeface="微软雅黑" panose="020B0503020204020204" charset="-122"/>
                          <a:cs typeface="微软雅黑" panose="020B0503020204020204" charset="-122"/>
                        </a:rPr>
                        <a:t>It is annealed in the temperature range of 850-1050 °C and then rapidly cooled.</a:t>
                      </a:r>
                      <a:endParaRPr sz="2400" kern="0" dirty="0">
                        <a:solidFill>
                          <a:srgbClr val="565856">
                            <a:alpha val="100000"/>
                          </a:srgbClr>
                        </a:solidFill>
                        <a:latin typeface="微软雅黑" panose="020B0503020204020204" charset="-122"/>
                        <a:ea typeface="微软雅黑" panose="020B0503020204020204" charset="-122"/>
                        <a:cs typeface="微软雅黑" panose="020B0503020204020204" charset="-122"/>
                      </a:endParaRPr>
                    </a:p>
                    <a:p>
                      <a:pPr algn="l" rtl="0" eaLnBrk="0">
                        <a:lnSpc>
                          <a:spcPct val="101000"/>
                        </a:lnSpc>
                      </a:pPr>
                      <a:endParaRPr lang="en-US" altLang="en-US" sz="600" dirty="0"/>
                    </a:p>
                    <a:p>
                      <a:pPr marL="831850" indent="-444500" algn="l" rtl="0" eaLnBrk="0">
                        <a:lnSpc>
                          <a:spcPct val="124000"/>
                        </a:lnSpc>
                        <a:spcBef>
                          <a:spcPts val="5"/>
                        </a:spcBef>
                      </a:pPr>
                      <a:r>
                        <a:rPr sz="2400" kern="0" spc="-10" dirty="0">
                          <a:solidFill>
                            <a:srgbClr val="565856">
                              <a:alpha val="100000"/>
                            </a:srgbClr>
                          </a:solidFill>
                          <a:latin typeface="Arial" panose="020B0604020202020204"/>
                          <a:ea typeface="Arial" panose="020B0604020202020204"/>
                          <a:cs typeface="Arial" panose="020B0604020202020204"/>
                        </a:rPr>
                        <a:t>•    </a:t>
                      </a:r>
                      <a:r>
                        <a:rPr sz="2400" kern="0" dirty="0">
                          <a:solidFill>
                            <a:srgbClr val="565856">
                              <a:alpha val="100000"/>
                            </a:srgbClr>
                          </a:solidFill>
                          <a:latin typeface="微软雅黑" panose="020B0503020204020204" charset="-122"/>
                          <a:ea typeface="微软雅黑" panose="020B0503020204020204" charset="-122"/>
                          <a:cs typeface="微软雅黑" panose="020B0503020204020204" charset="-122"/>
                        </a:rPr>
                        <a:t>Low carbon Austenitic stainless steel, excellent corrosion resistance, good heat resistance, low magnetic after processing.</a:t>
                      </a:r>
                      <a:endParaRPr sz="2400" kern="0" dirty="0">
                        <a:solidFill>
                          <a:srgbClr val="565856">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lnL w="3175" cap="flat" cmpd="sng" algn="ctr">
                      <a:solidFill>
                        <a:srgbClr val="D9D9D9"/>
                      </a:solidFill>
                      <a:prstDash val="solid"/>
                      <a:round/>
                      <a:headEnd type="none" w="med" len="med"/>
                      <a:tailEnd type="none" w="med" len="med"/>
                    </a:lnL>
                    <a:lnR w="3175" cap="flat" cmpd="sng" algn="ctr">
                      <a:solidFill>
                        <a:srgbClr val="D9D9D9"/>
                      </a:solidFill>
                      <a:prstDash val="solid"/>
                      <a:round/>
                      <a:headEnd type="none" w="med" len="med"/>
                      <a:tailEnd type="none" w="med" len="med"/>
                    </a:lnR>
                    <a:lnT w="3175" cap="flat" cmpd="sng" algn="ctr">
                      <a:solidFill>
                        <a:srgbClr val="D9D9D9"/>
                      </a:solidFill>
                      <a:prstDash val="solid"/>
                      <a:round/>
                      <a:headEnd type="none" w="med" len="med"/>
                      <a:tailEnd type="none" w="med" len="med"/>
                    </a:lnT>
                    <a:lnB w="3175" cap="flat" cmpd="sng" algn="ctr">
                      <a:solidFill>
                        <a:srgbClr val="D9D9D9"/>
                      </a:solidFill>
                      <a:prstDash val="solid"/>
                      <a:round/>
                      <a:headEnd type="none" w="med" len="med"/>
                      <a:tailEnd type="none" w="med" len="med"/>
                    </a:lnB>
                    <a:solidFill>
                      <a:srgbClr val="F2F2F2"/>
                    </a:solidFill>
                  </a:tcPr>
                </a:tc>
              </a:tr>
            </a:tbl>
          </a:graphicData>
        </a:graphic>
      </p:graphicFrame>
      <p:graphicFrame>
        <p:nvGraphicFramePr>
          <p:cNvPr id="6" name="table 6"/>
          <p:cNvGraphicFramePr>
            <a:graphicFrameLocks noGrp="1"/>
          </p:cNvGraphicFramePr>
          <p:nvPr/>
        </p:nvGraphicFramePr>
        <p:xfrm>
          <a:off x="10864088" y="7615555"/>
          <a:ext cx="11364595" cy="4156075"/>
        </p:xfrm>
        <a:graphic>
          <a:graphicData uri="http://schemas.openxmlformats.org/drawingml/2006/table">
            <a:tbl>
              <a:tblPr/>
              <a:tblGrid>
                <a:gridCol w="2158365"/>
                <a:gridCol w="1934845"/>
                <a:gridCol w="1676400"/>
                <a:gridCol w="2281555"/>
                <a:gridCol w="1501775"/>
                <a:gridCol w="1811652"/>
              </a:tblGrid>
              <a:tr h="909955">
                <a:tc gridSpan="6">
                  <a:txBody>
                    <a:bodyPr/>
                    <a:lstStyle/>
                    <a:p>
                      <a:pPr algn="l" rtl="0" eaLnBrk="0">
                        <a:lnSpc>
                          <a:spcPct val="105000"/>
                        </a:lnSpc>
                      </a:pPr>
                      <a:endParaRPr lang="en-US" altLang="en-US" sz="1000" dirty="0"/>
                    </a:p>
                    <a:p>
                      <a:pPr algn="l" rtl="0" eaLnBrk="0">
                        <a:lnSpc>
                          <a:spcPct val="106000"/>
                        </a:lnSpc>
                      </a:pPr>
                      <a:endParaRPr lang="en-US" altLang="en-US" sz="1000" dirty="0"/>
                    </a:p>
                    <a:p>
                      <a:pPr marL="5074920" algn="l" rtl="0" eaLnBrk="0">
                        <a:lnSpc>
                          <a:spcPct val="97000"/>
                        </a:lnSpc>
                        <a:spcBef>
                          <a:spcPts val="5"/>
                        </a:spcBef>
                      </a:pPr>
                      <a:r>
                        <a:rPr sz="2400" b="1"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Mechanical properties</a:t>
                      </a:r>
                      <a:endParaRPr lang="en-US" altLang="en-US" sz="24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r>
              <a:tr h="1619885">
                <a:tc>
                  <a:txBody>
                    <a:bodyPr/>
                    <a:lstStyle/>
                    <a:p>
                      <a:pPr algn="l" rtl="0" eaLnBrk="0">
                        <a:lnSpc>
                          <a:spcPct val="114000"/>
                        </a:lnSpc>
                      </a:pPr>
                      <a:endParaRPr lang="en-US" altLang="en-US" sz="1000" dirty="0"/>
                    </a:p>
                    <a:p>
                      <a:pPr algn="l" rtl="0" eaLnBrk="0">
                        <a:lnSpc>
                          <a:spcPct val="114000"/>
                        </a:lnSpc>
                      </a:pPr>
                      <a:endParaRPr lang="en-US" altLang="en-US" sz="1000" dirty="0"/>
                    </a:p>
                    <a:p>
                      <a:pPr algn="l" rtl="0" eaLnBrk="0">
                        <a:lnSpc>
                          <a:spcPct val="114000"/>
                        </a:lnSpc>
                      </a:pPr>
                      <a:endParaRPr lang="en-US" altLang="en-US" sz="1000" dirty="0"/>
                    </a:p>
                    <a:p>
                      <a:pPr algn="l" rtl="0" eaLnBrk="0">
                        <a:lnSpc>
                          <a:spcPct val="115000"/>
                        </a:lnSpc>
                      </a:pPr>
                      <a:endParaRPr lang="en-US" altLang="en-US" sz="1000" dirty="0"/>
                    </a:p>
                    <a:p>
                      <a:pPr marL="567055" algn="l" rtl="0" eaLnBrk="0">
                        <a:lnSpc>
                          <a:spcPts val="2330"/>
                        </a:lnSpc>
                        <a:spcBef>
                          <a:spcPts val="5"/>
                        </a:spcBef>
                      </a:pPr>
                      <a:r>
                        <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Element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9000"/>
                        </a:lnSpc>
                      </a:pPr>
                      <a:endParaRPr lang="en-US" altLang="en-US" sz="1000" dirty="0"/>
                    </a:p>
                    <a:p>
                      <a:pPr algn="l" rtl="0" eaLnBrk="0">
                        <a:lnSpc>
                          <a:spcPct val="119000"/>
                        </a:lnSpc>
                      </a:pPr>
                      <a:endParaRPr lang="en-US" altLang="en-US" sz="1000" dirty="0"/>
                    </a:p>
                    <a:p>
                      <a:pPr algn="l" rtl="0" eaLnBrk="0">
                        <a:lnSpc>
                          <a:spcPct val="119000"/>
                        </a:lnSpc>
                      </a:pPr>
                      <a:endParaRPr lang="en-US" altLang="en-US" sz="1000" dirty="0"/>
                    </a:p>
                    <a:p>
                      <a:pPr algn="l" rtl="0" eaLnBrk="0">
                        <a:lnSpc>
                          <a:spcPct val="10000"/>
                        </a:lnSpc>
                      </a:pPr>
                      <a:endParaRPr lang="en-US" altLang="en-US" sz="100" dirty="0"/>
                    </a:p>
                    <a:p>
                      <a:pPr marL="631825" algn="l" rtl="0" eaLnBrk="0">
                        <a:lnSpc>
                          <a:spcPct val="93000"/>
                        </a:lnSpc>
                      </a:pP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Tensile strength</a:t>
                      </a:r>
                      <a:r>
                        <a:rPr lang="en-US"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(σ</a:t>
                      </a:r>
                      <a:r>
                        <a:rPr sz="2000" kern="0" spc="50" baseline="-17000" dirty="0">
                          <a:solidFill>
                            <a:srgbClr val="3A3B39">
                              <a:alpha val="100000"/>
                            </a:srgbClr>
                          </a:solidFill>
                          <a:latin typeface="微软雅黑" panose="020B0503020204020204" charset="-122"/>
                          <a:ea typeface="微软雅黑" panose="020B0503020204020204" charset="-122"/>
                          <a:cs typeface="微软雅黑" panose="020B0503020204020204" charset="-122"/>
                        </a:rPr>
                        <a:t>b</a:t>
                      </a:r>
                      <a:r>
                        <a:rPr sz="1900"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MPa</a:t>
                      </a:r>
                      <a:r>
                        <a:rPr sz="1900"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9000"/>
                        </a:lnSpc>
                      </a:pPr>
                      <a:endParaRPr lang="en-US" altLang="en-US" sz="1000" dirty="0"/>
                    </a:p>
                    <a:p>
                      <a:pPr algn="l" rtl="0" eaLnBrk="0">
                        <a:lnSpc>
                          <a:spcPct val="119000"/>
                        </a:lnSpc>
                      </a:pPr>
                      <a:endParaRPr lang="en-US" altLang="en-US" sz="1000" dirty="0"/>
                    </a:p>
                    <a:p>
                      <a:pPr algn="l" rtl="0" eaLnBrk="0">
                        <a:lnSpc>
                          <a:spcPct val="120000"/>
                        </a:lnSpc>
                      </a:pPr>
                      <a:endParaRPr lang="en-US" altLang="en-US" sz="1000" dirty="0"/>
                    </a:p>
                    <a:p>
                      <a:pPr marL="476250" indent="155575" algn="l" rtl="0" eaLnBrk="0">
                        <a:lnSpc>
                          <a:spcPct val="102000"/>
                        </a:lnSpc>
                        <a:spcBef>
                          <a:spcPts val="0"/>
                        </a:spcBef>
                      </a:pPr>
                      <a:r>
                        <a:rPr lang="en-US"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Y</a:t>
                      </a: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ield</a:t>
                      </a: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(σ</a:t>
                      </a:r>
                      <a:r>
                        <a:rPr sz="2000" kern="0" spc="-80" baseline="-21000" dirty="0">
                          <a:solidFill>
                            <a:srgbClr val="3A3B39">
                              <a:alpha val="100000"/>
                            </a:srgbClr>
                          </a:solidFill>
                          <a:latin typeface="微软雅黑" panose="020B0503020204020204" charset="-122"/>
                          <a:ea typeface="微软雅黑" panose="020B0503020204020204" charset="-122"/>
                          <a:cs typeface="微软雅黑" panose="020B0503020204020204" charset="-122"/>
                        </a:rPr>
                        <a:t>P0.2</a:t>
                      </a: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/MPa）</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r" rtl="0" eaLnBrk="0">
                        <a:lnSpc>
                          <a:spcPct val="119000"/>
                        </a:lnSpc>
                      </a:pPr>
                      <a:endParaRPr lang="en-US" altLang="en-US" sz="1000" dirty="0"/>
                    </a:p>
                    <a:p>
                      <a:pPr algn="r" rtl="0" eaLnBrk="0">
                        <a:lnSpc>
                          <a:spcPct val="119000"/>
                        </a:lnSpc>
                      </a:pPr>
                      <a:endParaRPr lang="en-US" altLang="en-US" sz="1000" dirty="0"/>
                    </a:p>
                    <a:p>
                      <a:pPr algn="r" rtl="0" eaLnBrk="0">
                        <a:lnSpc>
                          <a:spcPct val="119000"/>
                        </a:lnSpc>
                      </a:pPr>
                      <a:endParaRPr lang="en-US" altLang="en-US" sz="1000" dirty="0"/>
                    </a:p>
                    <a:p>
                      <a:pPr lvl="1" algn="r" rtl="0" eaLnBrk="0">
                        <a:lnSpc>
                          <a:spcPct val="10000"/>
                        </a:lnSpc>
                      </a:pPr>
                      <a:r>
                        <a:rPr lang="en-US"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Elongation</a:t>
                      </a:r>
                      <a:r>
                        <a:rPr sz="1600" kern="0" spc="-9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6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r" rtl="0" eaLnBrk="0">
                        <a:lnSpc>
                          <a:spcPct val="119000"/>
                        </a:lnSpc>
                      </a:pPr>
                      <a:endParaRPr lang="en-US" altLang="en-US" sz="1000" dirty="0"/>
                    </a:p>
                    <a:p>
                      <a:pPr algn="r" rtl="0" eaLnBrk="0">
                        <a:lnSpc>
                          <a:spcPct val="119000"/>
                        </a:lnSpc>
                      </a:pPr>
                      <a:endParaRPr lang="en-US" altLang="en-US" sz="1000" dirty="0"/>
                    </a:p>
                    <a:p>
                      <a:pPr algn="r" rtl="0" eaLnBrk="0">
                        <a:lnSpc>
                          <a:spcPct val="119000"/>
                        </a:lnSpc>
                      </a:pPr>
                      <a:endParaRPr lang="en-US" altLang="en-US" sz="1000" dirty="0"/>
                    </a:p>
                    <a:p>
                      <a:pPr algn="r" rtl="0" eaLnBrk="0">
                        <a:lnSpc>
                          <a:spcPct val="10000"/>
                        </a:lnSpc>
                      </a:pPr>
                      <a:r>
                        <a:rPr lang="en-US" altLang="en-US" sz="1900" dirty="0"/>
                        <a:t>          Hardness</a:t>
                      </a:r>
                      <a:endParaRPr lang="en-US" altLang="en-US" sz="1900" dirty="0"/>
                    </a:p>
                    <a:p>
                      <a:pPr marL="783590" algn="r" rtl="0" eaLnBrk="0">
                        <a:lnSpc>
                          <a:spcPts val="2400"/>
                        </a:lnSpc>
                      </a:pPr>
                      <a:r>
                        <a:rPr sz="1800" kern="0" spc="-130" dirty="0">
                          <a:solidFill>
                            <a:srgbClr val="3A3B39">
                              <a:alpha val="100000"/>
                            </a:srgbClr>
                          </a:solidFill>
                          <a:latin typeface="微软雅黑" panose="020B0503020204020204" charset="-122"/>
                          <a:ea typeface="微软雅黑" panose="020B0503020204020204" charset="-122"/>
                          <a:cs typeface="微软雅黑" panose="020B0503020204020204" charset="-122"/>
                        </a:rPr>
                        <a:t>（HRC）</a:t>
                      </a:r>
                      <a:endParaRPr lang="en-US" altLang="en-US" sz="1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9000"/>
                        </a:lnSpc>
                      </a:pPr>
                      <a:endParaRPr lang="en-US" altLang="en-US" sz="1000" dirty="0"/>
                    </a:p>
                    <a:p>
                      <a:pPr algn="l" rtl="0" eaLnBrk="0">
                        <a:lnSpc>
                          <a:spcPct val="119000"/>
                        </a:lnSpc>
                      </a:pPr>
                      <a:endParaRPr lang="en-US" altLang="en-US" sz="1000" dirty="0"/>
                    </a:p>
                    <a:p>
                      <a:pPr algn="l" rtl="0" eaLnBrk="0">
                        <a:lnSpc>
                          <a:spcPct val="119000"/>
                        </a:lnSpc>
                      </a:pPr>
                      <a:endParaRPr lang="en-US" altLang="en-US" sz="1000" dirty="0"/>
                    </a:p>
                    <a:p>
                      <a:pPr algn="l" rtl="0" eaLnBrk="0">
                        <a:lnSpc>
                          <a:spcPct val="10000"/>
                        </a:lnSpc>
                      </a:pPr>
                      <a:endParaRPr lang="en-US" altLang="en-US" sz="100" dirty="0"/>
                    </a:p>
                    <a:p>
                      <a:pPr marL="631825" algn="l" rtl="0" eaLnBrk="0">
                        <a:lnSpc>
                          <a:spcPct val="93000"/>
                        </a:lnSpc>
                      </a:pP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Tensile strength</a:t>
                      </a:r>
                      <a:r>
                        <a:rPr lang="en-US"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(σ</a:t>
                      </a:r>
                      <a:r>
                        <a:rPr sz="2000" kern="0" spc="50" baseline="-17000" dirty="0">
                          <a:solidFill>
                            <a:srgbClr val="3A3B39">
                              <a:alpha val="100000"/>
                            </a:srgbClr>
                          </a:solidFill>
                          <a:latin typeface="微软雅黑" panose="020B0503020204020204" charset="-122"/>
                          <a:ea typeface="微软雅黑" panose="020B0503020204020204" charset="-122"/>
                          <a:cs typeface="微软雅黑" panose="020B0503020204020204" charset="-122"/>
                        </a:rPr>
                        <a:t>b</a:t>
                      </a:r>
                      <a:r>
                        <a:rPr sz="1900"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MPa</a:t>
                      </a:r>
                      <a:r>
                        <a:rPr sz="1900"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r>
              <a:tr h="1626235">
                <a:tc>
                  <a:txBody>
                    <a:bodyPr/>
                    <a:lstStyle/>
                    <a:p>
                      <a:pPr algn="l" rtl="0" eaLnBrk="0">
                        <a:lnSpc>
                          <a:spcPct val="114000"/>
                        </a:lnSpc>
                      </a:pPr>
                      <a:endParaRPr lang="en-US" altLang="en-US" sz="1000" dirty="0"/>
                    </a:p>
                    <a:p>
                      <a:pPr algn="l" rtl="0" eaLnBrk="0">
                        <a:lnSpc>
                          <a:spcPct val="114000"/>
                        </a:lnSpc>
                      </a:pPr>
                      <a:endParaRPr lang="en-US" altLang="en-US" sz="1000" dirty="0"/>
                    </a:p>
                    <a:p>
                      <a:pPr algn="l" rtl="0" eaLnBrk="0">
                        <a:lnSpc>
                          <a:spcPct val="114000"/>
                        </a:lnSpc>
                      </a:pPr>
                      <a:endParaRPr lang="en-US" altLang="en-US" sz="1000" dirty="0"/>
                    </a:p>
                    <a:p>
                      <a:pPr algn="l" rtl="0" eaLnBrk="0">
                        <a:lnSpc>
                          <a:spcPct val="115000"/>
                        </a:lnSpc>
                      </a:pPr>
                      <a:r>
                        <a:rPr lang="en-US"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   </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Conten</a:t>
                      </a:r>
                      <a:r>
                        <a:rPr lang="en-US"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t</a:t>
                      </a:r>
                      <a:r>
                        <a:rPr sz="1900" b="1" kern="0" spc="23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r>
                        <a:rPr sz="1900" b="1"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wt</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6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algn="l" rtl="0" eaLnBrk="0">
                        <a:lnSpc>
                          <a:spcPct val="117000"/>
                        </a:lnSpc>
                      </a:pPr>
                      <a:endParaRPr lang="en-US" altLang="en-US" sz="1000" dirty="0"/>
                    </a:p>
                    <a:p>
                      <a:pPr marL="744220" algn="l" rtl="0" eaLnBrk="0">
                        <a:lnSpc>
                          <a:spcPct val="87000"/>
                        </a:lnSpc>
                        <a:spcBef>
                          <a:spcPts val="5"/>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540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6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algn="l" rtl="0" eaLnBrk="0">
                        <a:lnSpc>
                          <a:spcPct val="117000"/>
                        </a:lnSpc>
                      </a:pPr>
                      <a:endParaRPr lang="en-US" altLang="en-US" sz="1000" dirty="0"/>
                    </a:p>
                    <a:p>
                      <a:pPr marL="725170" algn="l" rtl="0" eaLnBrk="0">
                        <a:lnSpc>
                          <a:spcPct val="87000"/>
                        </a:lnSpc>
                        <a:spcBef>
                          <a:spcPts val="5"/>
                        </a:spcBef>
                      </a:pPr>
                      <a:r>
                        <a:rPr sz="1900" kern="0" spc="40" dirty="0">
                          <a:solidFill>
                            <a:srgbClr val="3A3B39">
                              <a:alpha val="100000"/>
                            </a:srgbClr>
                          </a:solidFill>
                          <a:latin typeface="微软雅黑" panose="020B0503020204020204" charset="-122"/>
                          <a:ea typeface="微软雅黑" panose="020B0503020204020204" charset="-122"/>
                          <a:cs typeface="微软雅黑" panose="020B0503020204020204" charset="-122"/>
                        </a:rPr>
                        <a:t>450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6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algn="l" rtl="0" eaLnBrk="0">
                        <a:lnSpc>
                          <a:spcPct val="117000"/>
                        </a:lnSpc>
                      </a:pPr>
                      <a:endParaRPr lang="en-US" altLang="en-US" sz="1000" dirty="0"/>
                    </a:p>
                    <a:p>
                      <a:pPr marL="815340" algn="l" rtl="0" eaLnBrk="0">
                        <a:lnSpc>
                          <a:spcPct val="87000"/>
                        </a:lnSpc>
                        <a:spcBef>
                          <a:spcPts val="5"/>
                        </a:spcBef>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30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6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algn="l" rtl="0" eaLnBrk="0">
                        <a:lnSpc>
                          <a:spcPct val="117000"/>
                        </a:lnSpc>
                      </a:pPr>
                      <a:endParaRPr lang="en-US" altLang="en-US" sz="1000" dirty="0"/>
                    </a:p>
                    <a:p>
                      <a:pPr marL="819785" algn="l" rtl="0" eaLnBrk="0">
                        <a:lnSpc>
                          <a:spcPct val="87000"/>
                        </a:lnSpc>
                        <a:spcBef>
                          <a:spcPts val="5"/>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50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6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algn="l" rtl="0" eaLnBrk="0">
                        <a:lnSpc>
                          <a:spcPct val="117000"/>
                        </a:lnSpc>
                      </a:pPr>
                      <a:endParaRPr lang="en-US" altLang="en-US" sz="1000" dirty="0"/>
                    </a:p>
                    <a:p>
                      <a:pPr marL="812800" algn="l" rtl="0" eaLnBrk="0">
                        <a:lnSpc>
                          <a:spcPct val="87000"/>
                        </a:lnSpc>
                        <a:spcBef>
                          <a:spcPts val="5"/>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28</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bl>
          </a:graphicData>
        </a:graphic>
      </p:graphicFrame>
      <p:sp>
        <p:nvSpPr>
          <p:cNvPr id="8" name="textbox 8"/>
          <p:cNvSpPr/>
          <p:nvPr/>
        </p:nvSpPr>
        <p:spPr>
          <a:xfrm>
            <a:off x="1868424" y="2775966"/>
            <a:ext cx="8435975" cy="2176779"/>
          </a:xfrm>
          <a:prstGeom prst="rect">
            <a:avLst/>
          </a:prstGeom>
          <a:solidFill>
            <a:srgbClr val="000000">
              <a:alpha val="69803"/>
            </a:srgbClr>
          </a:solidFill>
        </p:spPr>
        <p:txBody>
          <a:bodyPr vert="horz" wrap="square" lIns="0" tIns="0" rIns="0" bIns="0"/>
          <a:lstStyle/>
          <a:p>
            <a:pPr algn="l" rtl="0" eaLnBrk="0">
              <a:lnSpc>
                <a:spcPct val="112000"/>
              </a:lnSpc>
            </a:pPr>
            <a:endParaRPr lang="en-US" altLang="en-US" sz="1000" dirty="0"/>
          </a:p>
          <a:p>
            <a:pPr algn="l" rtl="0" eaLnBrk="0">
              <a:lnSpc>
                <a:spcPct val="112000"/>
              </a:lnSpc>
            </a:pPr>
            <a:endParaRPr lang="en-US" altLang="en-US" sz="1000" dirty="0"/>
          </a:p>
          <a:p>
            <a:pPr algn="l" rtl="0" eaLnBrk="0">
              <a:lnSpc>
                <a:spcPct val="112000"/>
              </a:lnSpc>
            </a:pPr>
            <a:endParaRPr lang="en-US" altLang="en-US" sz="1000" dirty="0"/>
          </a:p>
          <a:p>
            <a:pPr algn="l" rtl="0" eaLnBrk="0">
              <a:lnSpc>
                <a:spcPct val="112000"/>
              </a:lnSpc>
            </a:pPr>
            <a:endParaRPr lang="en-US" altLang="en-US" sz="1000" dirty="0"/>
          </a:p>
          <a:p>
            <a:pPr marL="796925" algn="l" rtl="0" eaLnBrk="0">
              <a:lnSpc>
                <a:spcPct val="84000"/>
              </a:lnSpc>
              <a:spcBef>
                <a:spcPts val="5"/>
              </a:spcBef>
              <a:tabLst>
                <a:tab pos="1247775" algn="l"/>
              </a:tabLst>
            </a:pPr>
            <a:r>
              <a:rPr sz="6000" kern="0" spc="0" dirty="0">
                <a:solidFill>
                  <a:srgbClr val="FFFFFF">
                    <a:alpha val="100000"/>
                  </a:srgbClr>
                </a:solidFill>
                <a:latin typeface="微软雅黑" panose="020B0503020204020204" charset="-122"/>
                <a:ea typeface="微软雅黑" panose="020B0503020204020204" charset="-122"/>
                <a:cs typeface="微软雅黑" panose="020B0503020204020204" charset="-122"/>
              </a:rPr>
              <a:t>	</a:t>
            </a:r>
            <a:r>
              <a:rPr sz="6000" kern="0" spc="-90" dirty="0">
                <a:solidFill>
                  <a:srgbClr val="FFFFFF">
                    <a:alpha val="100000"/>
                  </a:srgbClr>
                </a:solidFill>
                <a:latin typeface="微软雅黑" panose="020B0503020204020204" charset="-122"/>
                <a:ea typeface="微软雅黑" panose="020B0503020204020204" charset="-122"/>
                <a:cs typeface="微软雅黑" panose="020B0503020204020204" charset="-122"/>
              </a:rPr>
              <a:t>316L</a:t>
            </a:r>
            <a:endParaRPr lang="en-US" altLang="en-US" sz="6000" dirty="0"/>
          </a:p>
        </p:txBody>
      </p:sp>
      <p:sp>
        <p:nvSpPr>
          <p:cNvPr id="10" name="path"/>
          <p:cNvSpPr/>
          <p:nvPr/>
        </p:nvSpPr>
        <p:spPr>
          <a:xfrm>
            <a:off x="2522982" y="3154679"/>
            <a:ext cx="142494" cy="1439418"/>
          </a:xfrm>
          <a:custGeom>
            <a:avLst/>
            <a:gdLst/>
            <a:ahLst/>
            <a:cxnLst/>
            <a:rect l="0" t="0" r="0" b="0"/>
            <a:pathLst>
              <a:path w="224" h="2266">
                <a:moveTo>
                  <a:pt x="0" y="2266"/>
                </a:moveTo>
                <a:lnTo>
                  <a:pt x="224" y="2266"/>
                </a:lnTo>
                <a:lnTo>
                  <a:pt x="224" y="0"/>
                </a:lnTo>
                <a:lnTo>
                  <a:pt x="0" y="0"/>
                </a:lnTo>
                <a:lnTo>
                  <a:pt x="0" y="2266"/>
                </a:lnTo>
                <a:close/>
              </a:path>
            </a:pathLst>
          </a:custGeom>
          <a:solidFill>
            <a:srgbClr val="FFFFFF">
              <a:alpha val="100000"/>
            </a:srgbClr>
          </a:solidFill>
          <a:ln cap="flat">
            <a:noFill/>
            <a:prstDash val="solid"/>
            <a:miter lim="0"/>
          </a:ln>
        </p:spPr>
        <p:txBody>
          <a:bodyPr rtlCol="0"/>
          <a:lstStyle/>
          <a:p>
            <a:pPr algn="ctr"/>
            <a:endParaRPr lang="zh-CN" altLang="en-US"/>
          </a:p>
        </p:txBody>
      </p:sp>
      <p:sp>
        <p:nvSpPr>
          <p:cNvPr id="12" name="textbox 12"/>
          <p:cNvSpPr/>
          <p:nvPr/>
        </p:nvSpPr>
        <p:spPr>
          <a:xfrm>
            <a:off x="1855470" y="1179830"/>
            <a:ext cx="10491470" cy="1377315"/>
          </a:xfrm>
          <a:prstGeom prst="rect">
            <a:avLst/>
          </a:prstGeom>
        </p:spPr>
        <p:txBody>
          <a:bodyPr vert="horz" wrap="square" lIns="0" tIns="0" rIns="0" bIns="0"/>
          <a:lstStyle/>
          <a:p>
            <a:pPr algn="l" rtl="0" eaLnBrk="0">
              <a:lnSpc>
                <a:spcPct val="145000"/>
              </a:lnSpc>
            </a:pPr>
            <a:endParaRPr lang="en-US" altLang="en-US" sz="1000" dirty="0"/>
          </a:p>
          <a:p>
            <a:pPr marL="154940" algn="l" rtl="0" eaLnBrk="0">
              <a:lnSpc>
                <a:spcPct val="97000"/>
              </a:lnSpc>
              <a:spcBef>
                <a:spcPts val="0"/>
              </a:spcBef>
              <a:tabLst>
                <a:tab pos="679450" algn="l"/>
              </a:tabLst>
            </a:pPr>
            <a:r>
              <a:rPr sz="72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7200"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rPr>
              <a:t>SLM</a:t>
            </a:r>
            <a:r>
              <a:rPr lang="en-US" sz="7200"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4000"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Physical properties of materials</a:t>
            </a:r>
            <a:endParaRPr lang="en-US" altLang="en-US" sz="4000" dirty="0"/>
          </a:p>
        </p:txBody>
      </p:sp>
      <p:sp>
        <p:nvSpPr>
          <p:cNvPr id="14" name="path"/>
          <p:cNvSpPr/>
          <p:nvPr/>
        </p:nvSpPr>
        <p:spPr>
          <a:xfrm>
            <a:off x="1868424" y="1192530"/>
            <a:ext cx="142494" cy="1256538"/>
          </a:xfrm>
          <a:custGeom>
            <a:avLst/>
            <a:gdLst/>
            <a:ahLst/>
            <a:cxnLst/>
            <a:rect l="0" t="0" r="0" b="0"/>
            <a:pathLst>
              <a:path w="224" h="1978">
                <a:moveTo>
                  <a:pt x="0" y="1978"/>
                </a:moveTo>
                <a:lnTo>
                  <a:pt x="224" y="1978"/>
                </a:lnTo>
                <a:lnTo>
                  <a:pt x="224" y="0"/>
                </a:lnTo>
                <a:lnTo>
                  <a:pt x="0" y="0"/>
                </a:lnTo>
                <a:lnTo>
                  <a:pt x="0" y="1978"/>
                </a:lnTo>
                <a:close/>
              </a:path>
            </a:pathLst>
          </a:custGeom>
          <a:solidFill>
            <a:srgbClr val="3A3B39">
              <a:alpha val="100000"/>
            </a:srgbClr>
          </a:solidFill>
          <a:ln cap="flat">
            <a:noFill/>
            <a:prstDash val="solid"/>
            <a:miter lim="0"/>
          </a:ln>
        </p:spPr>
        <p:txBody>
          <a:bodyPr rtlCol="0"/>
          <a:lstStyle/>
          <a:p>
            <a:pPr algn="ctr"/>
            <a:endParaRPr lang="zh-CN" altLang="en-US"/>
          </a:p>
        </p:txBody>
      </p:sp>
      <p:pic>
        <p:nvPicPr>
          <p:cNvPr id="3" name="图片 2"/>
          <p:cNvPicPr>
            <a:picLocks noChangeAspect="1"/>
          </p:cNvPicPr>
          <p:nvPr/>
        </p:nvPicPr>
        <p:blipFill>
          <a:blip r:embed="rId1"/>
          <a:stretch>
            <a:fillRect/>
          </a:stretch>
        </p:blipFill>
        <p:spPr>
          <a:xfrm>
            <a:off x="19723735" y="740410"/>
            <a:ext cx="2505075" cy="17145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2"/>
          <p:cNvGraphicFramePr>
            <a:graphicFrameLocks noGrp="1"/>
          </p:cNvGraphicFramePr>
          <p:nvPr/>
        </p:nvGraphicFramePr>
        <p:xfrm>
          <a:off x="10864088" y="2769869"/>
          <a:ext cx="11364595" cy="4530725"/>
        </p:xfrm>
        <a:graphic>
          <a:graphicData uri="http://schemas.openxmlformats.org/drawingml/2006/table">
            <a:tbl>
              <a:tblPr/>
              <a:tblGrid>
                <a:gridCol w="2082165"/>
                <a:gridCol w="1492250"/>
                <a:gridCol w="1708150"/>
                <a:gridCol w="1535430"/>
                <a:gridCol w="1578610"/>
                <a:gridCol w="1513840"/>
                <a:gridCol w="1454146"/>
              </a:tblGrid>
              <a:tr h="909955">
                <a:tc gridSpan="7">
                  <a:txBody>
                    <a:bodyPr/>
                    <a:lstStyle/>
                    <a:p>
                      <a:pPr algn="l" rtl="0" eaLnBrk="0">
                        <a:lnSpc>
                          <a:spcPct val="105000"/>
                        </a:lnSpc>
                      </a:pPr>
                      <a:endParaRPr lang="en-US" altLang="en-US" sz="1000" dirty="0"/>
                    </a:p>
                    <a:p>
                      <a:pPr algn="l" rtl="0" eaLnBrk="0">
                        <a:lnSpc>
                          <a:spcPct val="106000"/>
                        </a:lnSpc>
                      </a:pPr>
                      <a:endParaRPr lang="en-US" altLang="en-US" sz="1000" dirty="0"/>
                    </a:p>
                    <a:p>
                      <a:pPr marL="5229860" algn="l" rtl="0" eaLnBrk="0">
                        <a:lnSpc>
                          <a:spcPct val="97000"/>
                        </a:lnSpc>
                        <a:spcBef>
                          <a:spcPts val="5"/>
                        </a:spcBef>
                      </a:pPr>
                      <a:r>
                        <a:rPr sz="2400" b="1"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Ingredient list</a:t>
                      </a:r>
                      <a:endParaRPr lang="en-US" altLang="en-US" sz="24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r>
              <a:tr h="903605">
                <a:tc>
                  <a:txBody>
                    <a:bodyPr/>
                    <a:lstStyle/>
                    <a:p>
                      <a:pPr algn="l" rtl="0" eaLnBrk="0">
                        <a:lnSpc>
                          <a:spcPct val="111000"/>
                        </a:lnSpc>
                      </a:pPr>
                      <a:endParaRPr lang="en-US" altLang="en-US" sz="1000" dirty="0"/>
                    </a:p>
                    <a:p>
                      <a:pPr algn="ctr" rtl="0" eaLnBrk="0">
                        <a:lnSpc>
                          <a:spcPct val="111000"/>
                        </a:lnSpc>
                      </a:pPr>
                      <a:r>
                        <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rPr>
                        <a:t>Element</a:t>
                      </a:r>
                      <a:endPar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5000"/>
                        </a:lnSpc>
                      </a:pPr>
                      <a:endParaRPr lang="en-US" altLang="en-US" sz="1000" dirty="0"/>
                    </a:p>
                    <a:p>
                      <a:pPr algn="l" rtl="0" eaLnBrk="0">
                        <a:lnSpc>
                          <a:spcPct val="116000"/>
                        </a:lnSpc>
                      </a:pPr>
                      <a:endParaRPr lang="en-US" altLang="en-US" sz="1000" dirty="0"/>
                    </a:p>
                    <a:p>
                      <a:pPr algn="l" rtl="0" eaLnBrk="0">
                        <a:lnSpc>
                          <a:spcPct val="9000"/>
                        </a:lnSpc>
                      </a:pPr>
                      <a:endParaRPr lang="en-US" altLang="en-US" sz="100" dirty="0"/>
                    </a:p>
                    <a:p>
                      <a:pPr marL="696595" algn="l" rtl="0" eaLnBrk="0">
                        <a:lnSpc>
                          <a:spcPct val="86000"/>
                        </a:lnSpc>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Fe</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4000"/>
                        </a:lnSpc>
                      </a:pPr>
                      <a:endParaRPr lang="en-US" altLang="en-US" sz="1000" dirty="0"/>
                    </a:p>
                    <a:p>
                      <a:pPr algn="l" rtl="0" eaLnBrk="0">
                        <a:lnSpc>
                          <a:spcPct val="115000"/>
                        </a:lnSpc>
                      </a:pPr>
                      <a:endParaRPr lang="en-US" altLang="en-US" sz="1000" dirty="0"/>
                    </a:p>
                    <a:p>
                      <a:pPr algn="l" rtl="0" eaLnBrk="0">
                        <a:lnSpc>
                          <a:spcPct val="10000"/>
                        </a:lnSpc>
                      </a:pPr>
                      <a:endParaRPr lang="en-US" altLang="en-US" sz="100" dirty="0"/>
                    </a:p>
                    <a:p>
                      <a:pPr marL="738505" algn="l" rtl="0" eaLnBrk="0">
                        <a:lnSpc>
                          <a:spcPct val="87000"/>
                        </a:lnSpc>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C</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5000"/>
                        </a:lnSpc>
                      </a:pPr>
                      <a:endParaRPr lang="en-US" altLang="en-US" sz="1000" dirty="0"/>
                    </a:p>
                    <a:p>
                      <a:pPr algn="l" rtl="0" eaLnBrk="0">
                        <a:lnSpc>
                          <a:spcPct val="116000"/>
                        </a:lnSpc>
                      </a:pPr>
                      <a:endParaRPr lang="en-US" altLang="en-US" sz="1000" dirty="0"/>
                    </a:p>
                    <a:p>
                      <a:pPr algn="l" rtl="0" eaLnBrk="0">
                        <a:lnSpc>
                          <a:spcPct val="9000"/>
                        </a:lnSpc>
                      </a:pPr>
                      <a:endParaRPr lang="en-US" altLang="en-US" sz="100" dirty="0"/>
                    </a:p>
                    <a:p>
                      <a:pPr marL="634365" algn="l" rtl="0" eaLnBrk="0">
                        <a:lnSpc>
                          <a:spcPct val="86000"/>
                        </a:lnSpc>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Mn</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3000"/>
                        </a:lnSpc>
                      </a:pPr>
                      <a:endParaRPr lang="en-US" altLang="en-US" sz="1000" dirty="0"/>
                    </a:p>
                    <a:p>
                      <a:pPr algn="l" rtl="0" eaLnBrk="0">
                        <a:lnSpc>
                          <a:spcPct val="113000"/>
                        </a:lnSpc>
                      </a:pPr>
                      <a:endParaRPr lang="en-US" altLang="en-US" sz="1000" dirty="0"/>
                    </a:p>
                    <a:p>
                      <a:pPr marL="720090" algn="l" rtl="0" eaLnBrk="0">
                        <a:lnSpc>
                          <a:spcPct val="89000"/>
                        </a:lnSpc>
                        <a:spcBef>
                          <a:spcPts val="0"/>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Si</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4000"/>
                        </a:lnSpc>
                      </a:pPr>
                      <a:endParaRPr lang="en-US" altLang="en-US" sz="1000" dirty="0"/>
                    </a:p>
                    <a:p>
                      <a:pPr algn="l" rtl="0" eaLnBrk="0">
                        <a:lnSpc>
                          <a:spcPct val="115000"/>
                        </a:lnSpc>
                      </a:pPr>
                      <a:endParaRPr lang="en-US" altLang="en-US" sz="1000" dirty="0"/>
                    </a:p>
                    <a:p>
                      <a:pPr algn="l" rtl="0" eaLnBrk="0">
                        <a:lnSpc>
                          <a:spcPct val="10000"/>
                        </a:lnSpc>
                      </a:pPr>
                      <a:endParaRPr lang="en-US" altLang="en-US" sz="100" dirty="0"/>
                    </a:p>
                    <a:p>
                      <a:pPr marL="690880" algn="l" rtl="0" eaLnBrk="0">
                        <a:lnSpc>
                          <a:spcPct val="87000"/>
                        </a:lnSpc>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Cr</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3000"/>
                        </a:lnSpc>
                      </a:pPr>
                      <a:endParaRPr lang="en-US" altLang="en-US" sz="1000" dirty="0"/>
                    </a:p>
                    <a:p>
                      <a:pPr algn="l" rtl="0" eaLnBrk="0">
                        <a:lnSpc>
                          <a:spcPct val="113000"/>
                        </a:lnSpc>
                      </a:pPr>
                      <a:endParaRPr lang="en-US" altLang="en-US" sz="1000" dirty="0"/>
                    </a:p>
                    <a:p>
                      <a:pPr marL="699770" algn="l" rtl="0" eaLnBrk="0">
                        <a:lnSpc>
                          <a:spcPct val="89000"/>
                        </a:lnSpc>
                        <a:spcBef>
                          <a:spcPts val="0"/>
                        </a:spcBef>
                      </a:pPr>
                      <a:r>
                        <a:rPr sz="1900"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Ni</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r>
              <a:tr h="903605">
                <a:tc>
                  <a:txBody>
                    <a:bodyPr/>
                    <a:lstStyle/>
                    <a:p>
                      <a:pPr algn="l" rtl="0" eaLnBrk="0">
                        <a:lnSpc>
                          <a:spcPct val="111000"/>
                        </a:lnSpc>
                      </a:pPr>
                      <a:endParaRPr lang="en-US" altLang="en-US" sz="1000" dirty="0"/>
                    </a:p>
                    <a:p>
                      <a:pPr algn="l" rtl="0" eaLnBrk="0">
                        <a:lnSpc>
                          <a:spcPct val="111000"/>
                        </a:lnSpc>
                      </a:pPr>
                      <a:endParaRPr lang="en-US" altLang="en-US" sz="1000" dirty="0"/>
                    </a:p>
                    <a:p>
                      <a:pPr marL="149860" algn="l" rtl="0" eaLnBrk="0">
                        <a:lnSpc>
                          <a:spcPct val="99000"/>
                        </a:lnSpc>
                        <a:spcBef>
                          <a:spcPts val="0"/>
                        </a:spcBef>
                      </a:pP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Content</a:t>
                      </a:r>
                      <a:r>
                        <a:rPr sz="1900" b="1" kern="0" spc="23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r>
                        <a:rPr sz="1900" b="1"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wt</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2000"/>
                        </a:lnSpc>
                      </a:pPr>
                      <a:endParaRPr lang="en-US" altLang="en-US" sz="1000" dirty="0"/>
                    </a:p>
                    <a:p>
                      <a:pPr algn="l" rtl="0" eaLnBrk="0">
                        <a:lnSpc>
                          <a:spcPct val="112000"/>
                        </a:lnSpc>
                      </a:pPr>
                      <a:endParaRPr lang="en-US" altLang="en-US" sz="1000" dirty="0"/>
                    </a:p>
                    <a:p>
                      <a:pPr marL="621665" algn="l" rtl="0" eaLnBrk="0">
                        <a:lnSpc>
                          <a:spcPct val="90000"/>
                        </a:lnSpc>
                        <a:spcBef>
                          <a:spcPts val="5"/>
                        </a:spcBef>
                      </a:pP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Bal</a:t>
                      </a:r>
                      <a:r>
                        <a:rPr sz="1900" kern="0" spc="4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494665" algn="l" rtl="0" eaLnBrk="0">
                        <a:lnSpc>
                          <a:spcPts val="2560"/>
                        </a:lnSpc>
                        <a:spcBef>
                          <a:spcPts val="0"/>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≤0.07</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494665" algn="l" rtl="0" eaLnBrk="0">
                        <a:lnSpc>
                          <a:spcPts val="2560"/>
                        </a:lnSpc>
                        <a:spcBef>
                          <a:spcPts val="0"/>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≤1.00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495300" algn="l" rtl="0" eaLnBrk="0">
                        <a:lnSpc>
                          <a:spcPts val="2560"/>
                        </a:lnSpc>
                        <a:spcBef>
                          <a:spcPts val="0"/>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≤1.00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22000"/>
                        </a:lnSpc>
                      </a:pPr>
                      <a:endParaRPr lang="en-US" altLang="en-US" sz="1000" dirty="0"/>
                    </a:p>
                    <a:p>
                      <a:pPr algn="l" rtl="0" eaLnBrk="0">
                        <a:lnSpc>
                          <a:spcPct val="8000"/>
                        </a:lnSpc>
                      </a:pPr>
                      <a:endParaRPr lang="en-US" altLang="en-US" sz="100" dirty="0"/>
                    </a:p>
                    <a:p>
                      <a:pPr marL="383540" algn="l" rtl="0" eaLnBrk="0">
                        <a:lnSpc>
                          <a:spcPct val="93000"/>
                        </a:lnSpc>
                      </a:pP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15.50</a:t>
                      </a: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p>
                      <a:pPr marL="510540" algn="l" rtl="0" eaLnBrk="0">
                        <a:lnSpc>
                          <a:spcPts val="2350"/>
                        </a:lnSpc>
                      </a:pP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17.50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194945" algn="l" rtl="0" eaLnBrk="0">
                        <a:lnSpc>
                          <a:spcPts val="2560"/>
                        </a:lnSpc>
                        <a:spcBef>
                          <a:spcPts val="0"/>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3.00～5.00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r h="903605">
                <a:tc>
                  <a:txBody>
                    <a:bodyPr/>
                    <a:lstStyle/>
                    <a:p>
                      <a:pPr algn="l" rtl="0" eaLnBrk="0">
                        <a:lnSpc>
                          <a:spcPct val="111000"/>
                        </a:lnSpc>
                      </a:pPr>
                      <a:endParaRPr lang="en-US" altLang="en-US" sz="1000" dirty="0"/>
                    </a:p>
                    <a:p>
                      <a:pPr algn="l" rtl="0" eaLnBrk="0">
                        <a:lnSpc>
                          <a:spcPct val="111000"/>
                        </a:lnSpc>
                      </a:pPr>
                      <a:endParaRPr lang="en-US" altLang="en-US" sz="1000" dirty="0"/>
                    </a:p>
                    <a:p>
                      <a:pPr marL="567055" algn="l" rtl="0" eaLnBrk="0">
                        <a:lnSpc>
                          <a:spcPts val="2330"/>
                        </a:lnSpc>
                        <a:spcBef>
                          <a:spcPts val="5"/>
                        </a:spcBef>
                      </a:pPr>
                      <a:r>
                        <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rPr>
                        <a:t>Element</a:t>
                      </a:r>
                      <a:endPar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5000"/>
                        </a:lnSpc>
                      </a:pPr>
                      <a:endParaRPr lang="en-US" altLang="en-US" sz="1000" dirty="0"/>
                    </a:p>
                    <a:p>
                      <a:pPr algn="l" rtl="0" eaLnBrk="0">
                        <a:lnSpc>
                          <a:spcPct val="115000"/>
                        </a:lnSpc>
                      </a:pPr>
                      <a:endParaRPr lang="en-US" altLang="en-US" sz="1000" dirty="0"/>
                    </a:p>
                    <a:p>
                      <a:pPr marL="660400" algn="l" rtl="0" eaLnBrk="0">
                        <a:lnSpc>
                          <a:spcPct val="87000"/>
                        </a:lnSpc>
                        <a:spcBef>
                          <a:spcPts val="0"/>
                        </a:spcBef>
                      </a:pP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Cu</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2000"/>
                        </a:lnSpc>
                      </a:pPr>
                      <a:endParaRPr lang="en-US" altLang="en-US" sz="1000" dirty="0"/>
                    </a:p>
                    <a:p>
                      <a:pPr algn="l" rtl="0" eaLnBrk="0">
                        <a:lnSpc>
                          <a:spcPct val="112000"/>
                        </a:lnSpc>
                      </a:pPr>
                      <a:endParaRPr lang="en-US" altLang="en-US" sz="1000" dirty="0"/>
                    </a:p>
                    <a:p>
                      <a:pPr marL="651510" algn="l" rtl="0" eaLnBrk="0">
                        <a:lnSpc>
                          <a:spcPct val="90000"/>
                        </a:lnSpc>
                        <a:spcBef>
                          <a:spcPts val="5"/>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Nb</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5000"/>
                        </a:lnSpc>
                      </a:pPr>
                      <a:endParaRPr lang="en-US" altLang="en-US" sz="1000" dirty="0"/>
                    </a:p>
                    <a:p>
                      <a:pPr algn="l" rtl="0" eaLnBrk="0">
                        <a:lnSpc>
                          <a:spcPct val="115000"/>
                        </a:lnSpc>
                      </a:pPr>
                      <a:endParaRPr lang="en-US" altLang="en-US" sz="1000" dirty="0"/>
                    </a:p>
                    <a:p>
                      <a:pPr marL="753745" algn="l" rtl="0" eaLnBrk="0">
                        <a:lnSpc>
                          <a:spcPct val="87000"/>
                        </a:lnSpc>
                        <a:spcBef>
                          <a:spcPts val="0"/>
                        </a:spcBef>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S</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6000"/>
                        </a:lnSpc>
                      </a:pPr>
                      <a:endParaRPr lang="en-US" altLang="en-US" sz="1000" dirty="0"/>
                    </a:p>
                    <a:p>
                      <a:pPr algn="l" rtl="0" eaLnBrk="0">
                        <a:lnSpc>
                          <a:spcPct val="116000"/>
                        </a:lnSpc>
                      </a:pPr>
                      <a:endParaRPr lang="en-US" altLang="en-US" sz="1000" dirty="0"/>
                    </a:p>
                    <a:p>
                      <a:pPr marL="758825" algn="l" rtl="0" eaLnBrk="0">
                        <a:lnSpc>
                          <a:spcPct val="86000"/>
                        </a:lnSpc>
                        <a:spcBef>
                          <a:spcPts val="0"/>
                        </a:spcBef>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P</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00000"/>
                        </a:lnSpc>
                      </a:pP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00000"/>
                        </a:lnSpc>
                      </a:pP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r>
              <a:tr h="909955">
                <a:tc>
                  <a:txBody>
                    <a:bodyPr/>
                    <a:lstStyle/>
                    <a:p>
                      <a:pPr algn="l" rtl="0" eaLnBrk="0">
                        <a:lnSpc>
                          <a:spcPct val="111000"/>
                        </a:lnSpc>
                      </a:pPr>
                      <a:endParaRPr lang="en-US" altLang="en-US" sz="1000" dirty="0"/>
                    </a:p>
                    <a:p>
                      <a:pPr algn="l" rtl="0" eaLnBrk="0">
                        <a:lnSpc>
                          <a:spcPct val="111000"/>
                        </a:lnSpc>
                      </a:pPr>
                      <a:endParaRPr lang="en-US" altLang="en-US" sz="1000" dirty="0"/>
                    </a:p>
                    <a:p>
                      <a:pPr marL="149860" algn="l" rtl="0" eaLnBrk="0">
                        <a:lnSpc>
                          <a:spcPct val="99000"/>
                        </a:lnSpc>
                        <a:spcBef>
                          <a:spcPts val="5"/>
                        </a:spcBef>
                      </a:pP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Conten</a:t>
                      </a:r>
                      <a:r>
                        <a:rPr lang="en-US"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t</a:t>
                      </a:r>
                      <a:r>
                        <a:rPr sz="1900" b="1" kern="0" spc="23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r>
                        <a:rPr sz="1900" b="1"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wt</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193675" algn="l" rtl="0" eaLnBrk="0">
                        <a:lnSpc>
                          <a:spcPts val="2560"/>
                        </a:lnSpc>
                        <a:spcBef>
                          <a:spcPts val="5"/>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3.00～5.00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187325" algn="l" rtl="0" eaLnBrk="0">
                        <a:lnSpc>
                          <a:spcPts val="2560"/>
                        </a:lnSpc>
                        <a:spcBef>
                          <a:spcPts val="5"/>
                        </a:spcBef>
                      </a:pPr>
                      <a:r>
                        <a:rPr sz="1900" kern="0" spc="40" dirty="0">
                          <a:solidFill>
                            <a:srgbClr val="3A3B39">
                              <a:alpha val="100000"/>
                            </a:srgbClr>
                          </a:solidFill>
                          <a:latin typeface="微软雅黑" panose="020B0503020204020204" charset="-122"/>
                          <a:ea typeface="微软雅黑" panose="020B0503020204020204" charset="-122"/>
                          <a:cs typeface="微软雅黑" panose="020B0503020204020204" charset="-122"/>
                        </a:rPr>
                        <a:t>0.15～0.45</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420370" algn="l" rtl="0" eaLnBrk="0">
                        <a:lnSpc>
                          <a:spcPts val="2560"/>
                        </a:lnSpc>
                        <a:spcBef>
                          <a:spcPts val="5"/>
                        </a:spcBef>
                      </a:pP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≤0.030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421005" algn="l" rtl="0" eaLnBrk="0">
                        <a:lnSpc>
                          <a:spcPts val="2560"/>
                        </a:lnSpc>
                        <a:spcBef>
                          <a:spcPts val="5"/>
                        </a:spcBef>
                      </a:pP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≤0.035</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00000"/>
                        </a:lnSpc>
                      </a:pP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00000"/>
                        </a:lnSpc>
                      </a:pP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bl>
          </a:graphicData>
        </a:graphic>
      </p:graphicFrame>
      <p:graphicFrame>
        <p:nvGraphicFramePr>
          <p:cNvPr id="24" name="table 24"/>
          <p:cNvGraphicFramePr>
            <a:graphicFrameLocks noGrp="1"/>
          </p:cNvGraphicFramePr>
          <p:nvPr/>
        </p:nvGraphicFramePr>
        <p:xfrm>
          <a:off x="1865376" y="5955030"/>
          <a:ext cx="8441055" cy="5812154"/>
        </p:xfrm>
        <a:graphic>
          <a:graphicData uri="http://schemas.openxmlformats.org/drawingml/2006/table">
            <a:tbl>
              <a:tblPr>
                <a:solidFill>
                  <a:srgbClr val="F2F2F2"/>
                </a:solidFill>
              </a:tblPr>
              <a:tblGrid>
                <a:gridCol w="8441055"/>
              </a:tblGrid>
              <a:tr h="715009">
                <a:tc>
                  <a:txBody>
                    <a:bodyPr/>
                    <a:lstStyle/>
                    <a:p>
                      <a:pPr algn="l" rtl="0" eaLnBrk="0">
                        <a:lnSpc>
                          <a:spcPct val="100000"/>
                        </a:lnSpc>
                      </a:pPr>
                      <a:endParaRPr lang="en-US" altLang="en-US" sz="1000" dirty="0"/>
                    </a:p>
                  </a:txBody>
                  <a:tcPr marL="0" marR="0" marT="0" marB="0" vert="horz">
                    <a:lnL w="3175" cap="flat" cmpd="sng" algn="ctr">
                      <a:solidFill>
                        <a:srgbClr val="BFBFBF"/>
                      </a:solidFill>
                      <a:prstDash val="solid"/>
                      <a:round/>
                      <a:headEnd type="none" w="med" len="med"/>
                      <a:tailEnd type="none" w="med" len="med"/>
                    </a:lnL>
                    <a:lnR w="3175" cap="flat" cmpd="sng" algn="ctr">
                      <a:solidFill>
                        <a:srgbClr val="BFBFBF"/>
                      </a:solidFill>
                      <a:prstDash val="solid"/>
                      <a:round/>
                      <a:headEnd type="none" w="med" len="med"/>
                      <a:tailEnd type="none" w="med" len="med"/>
                    </a:lnR>
                    <a:lnT w="3175" cap="flat" cmpd="sng" algn="ctr">
                      <a:solidFill>
                        <a:srgbClr val="BFBFBF"/>
                      </a:solidFill>
                      <a:prstDash val="solid"/>
                      <a:round/>
                      <a:headEnd type="none" w="med" len="med"/>
                      <a:tailEnd type="none" w="med" len="med"/>
                    </a:lnT>
                    <a:lnB w="3175" cap="flat" cmpd="sng" algn="ctr">
                      <a:solidFill>
                        <a:srgbClr val="BFBFBF"/>
                      </a:solidFill>
                      <a:prstDash val="solid"/>
                      <a:round/>
                      <a:headEnd type="none" w="med" len="med"/>
                      <a:tailEnd type="none" w="med" len="med"/>
                    </a:lnB>
                    <a:solidFill>
                      <a:srgbClr val="D9D9D9"/>
                    </a:solidFill>
                  </a:tcPr>
                </a:tc>
              </a:tr>
              <a:tr h="5097144">
                <a:tc>
                  <a:txBody>
                    <a:bodyPr/>
                    <a:lstStyle/>
                    <a:p>
                      <a:pPr algn="l" rtl="0" eaLnBrk="0">
                        <a:lnSpc>
                          <a:spcPct val="125000"/>
                        </a:lnSpc>
                      </a:pPr>
                      <a:endParaRPr lang="en-US" altLang="en-US" sz="1000" dirty="0"/>
                    </a:p>
                    <a:p>
                      <a:pPr algn="l" rtl="0" eaLnBrk="0">
                        <a:lnSpc>
                          <a:spcPct val="126000"/>
                        </a:lnSpc>
                      </a:pPr>
                      <a:endParaRPr lang="en-US" altLang="en-US" sz="1000" dirty="0"/>
                    </a:p>
                    <a:p>
                      <a:pPr algn="l" rtl="0" eaLnBrk="0">
                        <a:lnSpc>
                          <a:spcPct val="126000"/>
                        </a:lnSpc>
                      </a:pPr>
                      <a:endParaRPr lang="en-US" altLang="en-US" sz="1000" dirty="0"/>
                    </a:p>
                    <a:p>
                      <a:pPr algn="l" rtl="0" eaLnBrk="0">
                        <a:lnSpc>
                          <a:spcPct val="7000"/>
                        </a:lnSpc>
                      </a:pPr>
                      <a:endParaRPr lang="en-US" altLang="en-US" sz="100" dirty="0"/>
                    </a:p>
                    <a:p>
                      <a:pPr marL="396875" algn="l" rtl="0" eaLnBrk="0">
                        <a:lnSpc>
                          <a:spcPct val="97000"/>
                        </a:lnSpc>
                      </a:pPr>
                      <a:r>
                        <a:rPr sz="2400" kern="0" spc="0" dirty="0">
                          <a:solidFill>
                            <a:srgbClr val="565856">
                              <a:alpha val="100000"/>
                            </a:srgbClr>
                          </a:solidFill>
                          <a:latin typeface="Arial" panose="020B0604020202020204"/>
                          <a:ea typeface="Arial" panose="020B0604020202020204"/>
                          <a:cs typeface="Arial" panose="020B0604020202020204"/>
                        </a:rPr>
                        <a:t>•    </a:t>
                      </a:r>
                      <a:r>
                        <a:rPr lang="en-US" sz="2400" kern="0" spc="0" dirty="0">
                          <a:solidFill>
                            <a:srgbClr val="565856">
                              <a:alpha val="100000"/>
                            </a:srgbClr>
                          </a:solidFill>
                          <a:latin typeface="Arial" panose="020B0604020202020204"/>
                          <a:ea typeface="Arial" panose="020B0604020202020204"/>
                          <a:cs typeface="Arial" panose="020B0604020202020204"/>
                        </a:rPr>
                        <a:t>Other Brands</a:t>
                      </a:r>
                      <a:r>
                        <a:rPr sz="2400" b="1" kern="0" spc="0" dirty="0">
                          <a:solidFill>
                            <a:srgbClr val="565856">
                              <a:alpha val="100000"/>
                            </a:srgbClr>
                          </a:solidFill>
                          <a:latin typeface="微软雅黑" panose="020B0503020204020204" charset="-122"/>
                          <a:ea typeface="微软雅黑" panose="020B0503020204020204" charset="-122"/>
                          <a:cs typeface="微软雅黑" panose="020B0503020204020204" charset="-122"/>
                        </a:rPr>
                        <a:t>: </a:t>
                      </a:r>
                      <a:r>
                        <a:rPr sz="2400" kern="0" spc="0" dirty="0">
                          <a:solidFill>
                            <a:srgbClr val="565856">
                              <a:alpha val="100000"/>
                            </a:srgbClr>
                          </a:solidFill>
                          <a:latin typeface="微软雅黑" panose="020B0503020204020204" charset="-122"/>
                          <a:ea typeface="微软雅黑" panose="020B0503020204020204" charset="-122"/>
                          <a:cs typeface="微软雅黑" panose="020B0503020204020204" charset="-122"/>
                        </a:rPr>
                        <a:t>0</a:t>
                      </a:r>
                      <a:r>
                        <a:rPr sz="2400" kern="0" spc="-10" dirty="0">
                          <a:solidFill>
                            <a:srgbClr val="565856">
                              <a:alpha val="100000"/>
                            </a:srgbClr>
                          </a:solidFill>
                          <a:latin typeface="微软雅黑" panose="020B0503020204020204" charset="-122"/>
                          <a:ea typeface="微软雅黑" panose="020B0503020204020204" charset="-122"/>
                          <a:cs typeface="微软雅黑" panose="020B0503020204020204" charset="-122"/>
                        </a:rPr>
                        <a:t>Cr17Ni4Cu4Nb ，</a:t>
                      </a:r>
                      <a:r>
                        <a:rPr sz="2400" kern="0" spc="-580" dirty="0">
                          <a:solidFill>
                            <a:srgbClr val="565856">
                              <a:alpha val="100000"/>
                            </a:srgbClr>
                          </a:solidFill>
                          <a:latin typeface="微软雅黑" panose="020B0503020204020204" charset="-122"/>
                          <a:ea typeface="微软雅黑" panose="020B0503020204020204" charset="-122"/>
                          <a:cs typeface="微软雅黑" panose="020B0503020204020204" charset="-122"/>
                        </a:rPr>
                        <a:t> </a:t>
                      </a:r>
                      <a:r>
                        <a:rPr sz="2400" kern="0" spc="-10" dirty="0">
                          <a:solidFill>
                            <a:srgbClr val="565856">
                              <a:alpha val="100000"/>
                            </a:srgbClr>
                          </a:solidFill>
                          <a:latin typeface="微软雅黑" panose="020B0503020204020204" charset="-122"/>
                          <a:ea typeface="微软雅黑" panose="020B0503020204020204" charset="-122"/>
                          <a:cs typeface="微软雅黑" panose="020B0503020204020204" charset="-122"/>
                        </a:rPr>
                        <a:t>630</a:t>
                      </a:r>
                      <a:endParaRPr lang="en-US" altLang="en-US" sz="2400" dirty="0"/>
                    </a:p>
                    <a:p>
                      <a:pPr algn="l" rtl="0" eaLnBrk="0">
                        <a:lnSpc>
                          <a:spcPct val="165000"/>
                        </a:lnSpc>
                      </a:pPr>
                      <a:endParaRPr lang="en-US" altLang="en-US" sz="1000" dirty="0"/>
                    </a:p>
                    <a:p>
                      <a:pPr marL="396875" algn="l" rtl="0" eaLnBrk="0">
                        <a:lnSpc>
                          <a:spcPct val="88000"/>
                        </a:lnSpc>
                        <a:spcBef>
                          <a:spcPts val="730"/>
                        </a:spcBef>
                      </a:pPr>
                      <a:r>
                        <a:rPr sz="2400" kern="0" spc="-20" dirty="0">
                          <a:solidFill>
                            <a:srgbClr val="565856">
                              <a:alpha val="100000"/>
                            </a:srgbClr>
                          </a:solidFill>
                          <a:latin typeface="Arial" panose="020B0604020202020204"/>
                          <a:ea typeface="Arial" panose="020B0604020202020204"/>
                          <a:cs typeface="Arial" panose="020B0604020202020204"/>
                        </a:rPr>
                        <a:t>•</a:t>
                      </a:r>
                      <a:r>
                        <a:rPr sz="2400" kern="0" spc="30" dirty="0">
                          <a:solidFill>
                            <a:srgbClr val="565856">
                              <a:alpha val="100000"/>
                            </a:srgbClr>
                          </a:solidFill>
                          <a:latin typeface="Arial" panose="020B0604020202020204"/>
                          <a:ea typeface="Arial" panose="020B0604020202020204"/>
                          <a:cs typeface="Arial" panose="020B0604020202020204"/>
                        </a:rPr>
                        <a:t>    </a:t>
                      </a:r>
                      <a:r>
                        <a:rPr lang="en-US" sz="2400" kern="0" spc="30" dirty="0">
                          <a:solidFill>
                            <a:srgbClr val="565856">
                              <a:alpha val="100000"/>
                            </a:srgbClr>
                          </a:solidFill>
                          <a:latin typeface="Arial" panose="020B0604020202020204"/>
                          <a:ea typeface="Arial" panose="020B0604020202020204"/>
                          <a:cs typeface="Arial" panose="020B0604020202020204"/>
                        </a:rPr>
                        <a:t>Density</a:t>
                      </a:r>
                      <a:r>
                        <a:rPr sz="2400" kern="0" spc="-20" dirty="0">
                          <a:solidFill>
                            <a:srgbClr val="565856">
                              <a:alpha val="100000"/>
                            </a:srgbClr>
                          </a:solidFill>
                          <a:latin typeface="微软雅黑" panose="020B0503020204020204" charset="-122"/>
                          <a:ea typeface="微软雅黑" panose="020B0503020204020204" charset="-122"/>
                          <a:cs typeface="微软雅黑" panose="020B0503020204020204" charset="-122"/>
                        </a:rPr>
                        <a:t>: 7.8</a:t>
                      </a:r>
                      <a:r>
                        <a:rPr sz="2400" kern="0" spc="140" dirty="0">
                          <a:solidFill>
                            <a:srgbClr val="565856">
                              <a:alpha val="100000"/>
                            </a:srgbClr>
                          </a:solidFill>
                          <a:latin typeface="微软雅黑" panose="020B0503020204020204" charset="-122"/>
                          <a:ea typeface="微软雅黑" panose="020B0503020204020204" charset="-122"/>
                          <a:cs typeface="微软雅黑" panose="020B0503020204020204" charset="-122"/>
                        </a:rPr>
                        <a:t> </a:t>
                      </a:r>
                      <a:r>
                        <a:rPr sz="2400" kern="0" spc="-20" dirty="0">
                          <a:solidFill>
                            <a:srgbClr val="565856">
                              <a:alpha val="100000"/>
                            </a:srgbClr>
                          </a:solidFill>
                          <a:latin typeface="微软雅黑" panose="020B0503020204020204" charset="-122"/>
                          <a:ea typeface="微软雅黑" panose="020B0503020204020204" charset="-122"/>
                          <a:cs typeface="微软雅黑" panose="020B0503020204020204" charset="-122"/>
                        </a:rPr>
                        <a:t>g/</a:t>
                      </a:r>
                      <a:r>
                        <a:rPr sz="2400" kern="0" spc="-30" dirty="0">
                          <a:solidFill>
                            <a:srgbClr val="565856">
                              <a:alpha val="100000"/>
                            </a:srgbClr>
                          </a:solidFill>
                          <a:latin typeface="微软雅黑" panose="020B0503020204020204" charset="-122"/>
                          <a:ea typeface="微软雅黑" panose="020B0503020204020204" charset="-122"/>
                          <a:cs typeface="微软雅黑" panose="020B0503020204020204" charset="-122"/>
                        </a:rPr>
                        <a:t>cm</a:t>
                      </a:r>
                      <a:r>
                        <a:rPr sz="2400" kern="0" spc="-30" baseline="30000" dirty="0">
                          <a:solidFill>
                            <a:srgbClr val="565856">
                              <a:alpha val="100000"/>
                            </a:srgbClr>
                          </a:solidFill>
                          <a:latin typeface="微软雅黑" panose="020B0503020204020204" charset="-122"/>
                          <a:ea typeface="微软雅黑" panose="020B0503020204020204" charset="-122"/>
                          <a:cs typeface="微软雅黑" panose="020B0503020204020204" charset="-122"/>
                        </a:rPr>
                        <a:t>3</a:t>
                      </a:r>
                      <a:endParaRPr lang="en-US" altLang="en-US" sz="2400" baseline="30000" dirty="0"/>
                    </a:p>
                    <a:p>
                      <a:pPr algn="l" rtl="0" eaLnBrk="0">
                        <a:lnSpc>
                          <a:spcPct val="192000"/>
                        </a:lnSpc>
                      </a:pPr>
                      <a:endParaRPr lang="en-US" altLang="en-US" sz="1000" dirty="0"/>
                    </a:p>
                    <a:p>
                      <a:pPr algn="l" rtl="0" eaLnBrk="0">
                        <a:lnSpc>
                          <a:spcPct val="100000"/>
                        </a:lnSpc>
                      </a:pPr>
                      <a:endParaRPr lang="en-US" altLang="en-US" sz="600" dirty="0"/>
                    </a:p>
                    <a:p>
                      <a:pPr marL="838835" indent="-441960" algn="l" rtl="0" eaLnBrk="0">
                        <a:lnSpc>
                          <a:spcPct val="132000"/>
                        </a:lnSpc>
                        <a:spcBef>
                          <a:spcPts val="0"/>
                        </a:spcBef>
                      </a:pPr>
                      <a:r>
                        <a:rPr sz="2400" kern="0" spc="-50" dirty="0">
                          <a:solidFill>
                            <a:srgbClr val="565856">
                              <a:alpha val="100000"/>
                            </a:srgbClr>
                          </a:solidFill>
                          <a:latin typeface="Arial" panose="020B0604020202020204"/>
                          <a:ea typeface="Arial" panose="020B0604020202020204"/>
                          <a:cs typeface="Arial" panose="020B0604020202020204"/>
                        </a:rPr>
                        <a:t>•    </a:t>
                      </a:r>
                      <a:r>
                        <a:rPr sz="2400" kern="0" dirty="0">
                          <a:solidFill>
                            <a:srgbClr val="565856">
                              <a:alpha val="100000"/>
                            </a:srgbClr>
                          </a:solidFill>
                          <a:latin typeface="微软雅黑" panose="020B0503020204020204" charset="-122"/>
                          <a:ea typeface="微软雅黑" panose="020B0503020204020204" charset="-122"/>
                          <a:cs typeface="微软雅黑" panose="020B0503020204020204" charset="-122"/>
                        </a:rPr>
                        <a:t>Martensite precipitation hardening stainless steel, with stable elasticity and high strength, hardness, good welding properties and corrosion resistance. For high strength components with certain corrosion resistance requirements.</a:t>
                      </a:r>
                      <a:endParaRPr sz="2400" kern="0" dirty="0">
                        <a:solidFill>
                          <a:srgbClr val="565856">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lnL w="3175" cap="flat" cmpd="sng" algn="ctr">
                      <a:solidFill>
                        <a:srgbClr val="D9D9D9"/>
                      </a:solidFill>
                      <a:prstDash val="solid"/>
                      <a:round/>
                      <a:headEnd type="none" w="med" len="med"/>
                      <a:tailEnd type="none" w="med" len="med"/>
                    </a:lnL>
                    <a:lnR w="3175" cap="flat" cmpd="sng" algn="ctr">
                      <a:solidFill>
                        <a:srgbClr val="D9D9D9"/>
                      </a:solidFill>
                      <a:prstDash val="solid"/>
                      <a:round/>
                      <a:headEnd type="none" w="med" len="med"/>
                      <a:tailEnd type="none" w="med" len="med"/>
                    </a:lnR>
                    <a:lnT w="3175" cap="flat" cmpd="sng" algn="ctr">
                      <a:solidFill>
                        <a:srgbClr val="D9D9D9"/>
                      </a:solidFill>
                      <a:prstDash val="solid"/>
                      <a:round/>
                      <a:headEnd type="none" w="med" len="med"/>
                      <a:tailEnd type="none" w="med" len="med"/>
                    </a:lnT>
                    <a:lnB w="3175" cap="flat" cmpd="sng" algn="ctr">
                      <a:solidFill>
                        <a:srgbClr val="D9D9D9"/>
                      </a:solidFill>
                      <a:prstDash val="solid"/>
                      <a:round/>
                      <a:headEnd type="none" w="med" len="med"/>
                      <a:tailEnd type="none" w="med" len="med"/>
                    </a:lnB>
                    <a:solidFill>
                      <a:srgbClr val="F2F2F2"/>
                    </a:solidFill>
                  </a:tcPr>
                </a:tc>
              </a:tr>
            </a:tbl>
          </a:graphicData>
        </a:graphic>
      </p:graphicFrame>
      <p:graphicFrame>
        <p:nvGraphicFramePr>
          <p:cNvPr id="26" name="table 26"/>
          <p:cNvGraphicFramePr>
            <a:graphicFrameLocks noGrp="1"/>
          </p:cNvGraphicFramePr>
          <p:nvPr/>
        </p:nvGraphicFramePr>
        <p:xfrm>
          <a:off x="10864088" y="7615555"/>
          <a:ext cx="11364595" cy="4156075"/>
        </p:xfrm>
        <a:graphic>
          <a:graphicData uri="http://schemas.openxmlformats.org/drawingml/2006/table">
            <a:tbl>
              <a:tblPr/>
              <a:tblGrid>
                <a:gridCol w="2266950"/>
                <a:gridCol w="1870075"/>
                <a:gridCol w="1762125"/>
                <a:gridCol w="1913254"/>
                <a:gridCol w="1805940"/>
                <a:gridCol w="1746248"/>
              </a:tblGrid>
              <a:tr h="909955">
                <a:tc gridSpan="6">
                  <a:txBody>
                    <a:bodyPr/>
                    <a:lstStyle/>
                    <a:p>
                      <a:pPr algn="l" rtl="0" eaLnBrk="0">
                        <a:lnSpc>
                          <a:spcPct val="105000"/>
                        </a:lnSpc>
                      </a:pPr>
                      <a:endParaRPr lang="en-US" altLang="en-US" sz="1000" dirty="0"/>
                    </a:p>
                    <a:p>
                      <a:pPr algn="l" rtl="0" eaLnBrk="0">
                        <a:lnSpc>
                          <a:spcPct val="106000"/>
                        </a:lnSpc>
                      </a:pPr>
                      <a:endParaRPr lang="en-US" altLang="en-US" sz="1000" dirty="0"/>
                    </a:p>
                    <a:p>
                      <a:pPr marL="5074920" algn="l" rtl="0" eaLnBrk="0">
                        <a:lnSpc>
                          <a:spcPct val="97000"/>
                        </a:lnSpc>
                        <a:spcBef>
                          <a:spcPts val="5"/>
                        </a:spcBef>
                      </a:pPr>
                      <a:r>
                        <a:rPr sz="2400" b="1"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Mechanical properties</a:t>
                      </a:r>
                      <a:endParaRPr lang="en-US" altLang="en-US" sz="24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r>
              <a:tr h="1619885">
                <a:tc>
                  <a:txBody>
                    <a:bodyPr/>
                    <a:lstStyle/>
                    <a:p>
                      <a:pPr algn="l" rtl="0" eaLnBrk="0">
                        <a:lnSpc>
                          <a:spcPct val="114000"/>
                        </a:lnSpc>
                      </a:pPr>
                      <a:endParaRPr lang="en-US" altLang="en-US" sz="1000" dirty="0"/>
                    </a:p>
                    <a:p>
                      <a:pPr algn="l" rtl="0" eaLnBrk="0">
                        <a:lnSpc>
                          <a:spcPct val="114000"/>
                        </a:lnSpc>
                      </a:pPr>
                      <a:endParaRPr lang="en-US" altLang="en-US" sz="1000" dirty="0"/>
                    </a:p>
                    <a:p>
                      <a:pPr algn="l" rtl="0" eaLnBrk="0">
                        <a:lnSpc>
                          <a:spcPct val="114000"/>
                        </a:lnSpc>
                      </a:pPr>
                      <a:endParaRPr lang="en-US" altLang="en-US" sz="1000" dirty="0"/>
                    </a:p>
                    <a:p>
                      <a:pPr algn="l" rtl="0" eaLnBrk="0">
                        <a:lnSpc>
                          <a:spcPct val="115000"/>
                        </a:lnSpc>
                      </a:pPr>
                      <a:endParaRPr lang="en-US" altLang="en-US" sz="1000" dirty="0"/>
                    </a:p>
                    <a:p>
                      <a:pPr marL="567055" algn="l" rtl="0" eaLnBrk="0">
                        <a:lnSpc>
                          <a:spcPts val="2330"/>
                        </a:lnSpc>
                        <a:spcBef>
                          <a:spcPts val="5"/>
                        </a:spcBef>
                      </a:pPr>
                      <a:r>
                        <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Element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9000"/>
                        </a:lnSpc>
                      </a:pPr>
                      <a:endParaRPr lang="en-US" altLang="en-US" sz="1000" dirty="0"/>
                    </a:p>
                    <a:p>
                      <a:pPr algn="l" rtl="0" eaLnBrk="0">
                        <a:lnSpc>
                          <a:spcPct val="119000"/>
                        </a:lnSpc>
                      </a:pPr>
                      <a:endParaRPr lang="en-US" altLang="en-US" sz="1000" dirty="0"/>
                    </a:p>
                    <a:p>
                      <a:pPr algn="l" rtl="0" eaLnBrk="0">
                        <a:lnSpc>
                          <a:spcPct val="119000"/>
                        </a:lnSpc>
                      </a:pPr>
                      <a:endParaRPr lang="en-US" altLang="en-US" sz="1000" dirty="0"/>
                    </a:p>
                    <a:p>
                      <a:pPr algn="l" rtl="0" eaLnBrk="0">
                        <a:lnSpc>
                          <a:spcPct val="10000"/>
                        </a:lnSpc>
                      </a:pPr>
                      <a:endParaRPr lang="en-US" altLang="en-US" sz="100" dirty="0"/>
                    </a:p>
                    <a:p>
                      <a:pPr marL="631825" algn="l" rtl="0" eaLnBrk="0">
                        <a:lnSpc>
                          <a:spcPct val="93000"/>
                        </a:lnSpc>
                      </a:pP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Tensile strength</a:t>
                      </a:r>
                      <a:r>
                        <a:rPr lang="en-US"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(σ</a:t>
                      </a:r>
                      <a:r>
                        <a:rPr sz="2000" kern="0" spc="50" baseline="-17000" dirty="0">
                          <a:solidFill>
                            <a:srgbClr val="3A3B39">
                              <a:alpha val="100000"/>
                            </a:srgbClr>
                          </a:solidFill>
                          <a:latin typeface="微软雅黑" panose="020B0503020204020204" charset="-122"/>
                          <a:ea typeface="微软雅黑" panose="020B0503020204020204" charset="-122"/>
                          <a:cs typeface="微软雅黑" panose="020B0503020204020204" charset="-122"/>
                        </a:rPr>
                        <a:t>b</a:t>
                      </a:r>
                      <a:r>
                        <a:rPr sz="1900"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MPa</a:t>
                      </a:r>
                      <a:r>
                        <a:rPr sz="1900"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9000"/>
                        </a:lnSpc>
                      </a:pPr>
                      <a:endParaRPr lang="en-US" altLang="en-US" sz="1000" dirty="0"/>
                    </a:p>
                    <a:p>
                      <a:pPr algn="l" rtl="0" eaLnBrk="0">
                        <a:lnSpc>
                          <a:spcPct val="119000"/>
                        </a:lnSpc>
                      </a:pPr>
                      <a:endParaRPr lang="en-US" altLang="en-US" sz="1000" dirty="0"/>
                    </a:p>
                    <a:p>
                      <a:pPr algn="l" rtl="0" eaLnBrk="0">
                        <a:lnSpc>
                          <a:spcPct val="120000"/>
                        </a:lnSpc>
                      </a:pPr>
                      <a:endParaRPr lang="en-US" altLang="en-US" sz="1000" dirty="0"/>
                    </a:p>
                    <a:p>
                      <a:pPr marL="476250" indent="155575" algn="l" rtl="0" eaLnBrk="0">
                        <a:lnSpc>
                          <a:spcPct val="102000"/>
                        </a:lnSpc>
                        <a:spcBef>
                          <a:spcPts val="0"/>
                        </a:spcBef>
                      </a:pPr>
                      <a:r>
                        <a:rPr lang="en-US"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Y</a:t>
                      </a: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ield</a:t>
                      </a: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(σ</a:t>
                      </a:r>
                      <a:r>
                        <a:rPr sz="2000" kern="0" spc="-80" baseline="-21000" dirty="0">
                          <a:solidFill>
                            <a:srgbClr val="3A3B39">
                              <a:alpha val="100000"/>
                            </a:srgbClr>
                          </a:solidFill>
                          <a:latin typeface="微软雅黑" panose="020B0503020204020204" charset="-122"/>
                          <a:ea typeface="微软雅黑" panose="020B0503020204020204" charset="-122"/>
                          <a:cs typeface="微软雅黑" panose="020B0503020204020204" charset="-122"/>
                        </a:rPr>
                        <a:t>P0.2</a:t>
                      </a: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/MPa）</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r" rtl="0" eaLnBrk="0">
                        <a:lnSpc>
                          <a:spcPct val="119000"/>
                        </a:lnSpc>
                      </a:pPr>
                      <a:endParaRPr lang="en-US" altLang="en-US" sz="1000" dirty="0"/>
                    </a:p>
                    <a:p>
                      <a:pPr algn="r" rtl="0" eaLnBrk="0">
                        <a:lnSpc>
                          <a:spcPct val="119000"/>
                        </a:lnSpc>
                      </a:pPr>
                      <a:endParaRPr lang="en-US" altLang="en-US" sz="1000" dirty="0"/>
                    </a:p>
                    <a:p>
                      <a:pPr algn="r" rtl="0" eaLnBrk="0">
                        <a:lnSpc>
                          <a:spcPct val="119000"/>
                        </a:lnSpc>
                      </a:pPr>
                      <a:endParaRPr lang="en-US" altLang="en-US" sz="1000" dirty="0"/>
                    </a:p>
                    <a:p>
                      <a:pPr algn="r" rtl="0" eaLnBrk="0">
                        <a:lnSpc>
                          <a:spcPct val="119000"/>
                        </a:lnSpc>
                      </a:pPr>
                      <a:endParaRPr lang="en-US" altLang="en-US" sz="1000" dirty="0"/>
                    </a:p>
                    <a:p>
                      <a:pPr lvl="1" algn="r" rtl="0" eaLnBrk="0">
                        <a:lnSpc>
                          <a:spcPct val="10000"/>
                        </a:lnSpc>
                      </a:pPr>
                      <a:r>
                        <a:rPr lang="en-US"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Elongation</a:t>
                      </a:r>
                      <a:r>
                        <a:rPr sz="1600" kern="0" spc="-9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6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r" rtl="0" eaLnBrk="0">
                        <a:lnSpc>
                          <a:spcPct val="119000"/>
                        </a:lnSpc>
                      </a:pPr>
                      <a:endParaRPr lang="en-US" altLang="en-US" sz="1000" dirty="0"/>
                    </a:p>
                    <a:p>
                      <a:pPr algn="r" rtl="0" eaLnBrk="0">
                        <a:lnSpc>
                          <a:spcPct val="119000"/>
                        </a:lnSpc>
                      </a:pPr>
                      <a:endParaRPr lang="en-US" altLang="en-US" sz="1000" dirty="0"/>
                    </a:p>
                    <a:p>
                      <a:pPr algn="r" rtl="0" eaLnBrk="0">
                        <a:lnSpc>
                          <a:spcPct val="119000"/>
                        </a:lnSpc>
                      </a:pPr>
                      <a:endParaRPr lang="en-US" altLang="en-US" sz="1000" dirty="0"/>
                    </a:p>
                    <a:p>
                      <a:pPr marL="327025" algn="l" rtl="0" eaLnBrk="0">
                        <a:lnSpc>
                          <a:spcPts val="2315"/>
                        </a:lnSpc>
                        <a:spcBef>
                          <a:spcPts val="5"/>
                        </a:spcBef>
                      </a:pPr>
                      <a:r>
                        <a:rPr sz="1900"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rPr>
                        <a:t>Section shrinkage</a:t>
                      </a:r>
                      <a:endParaRPr sz="1900"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endParaRPr>
                    </a:p>
                    <a:p>
                      <a:pPr marL="745490" algn="r" rtl="0" eaLnBrk="0">
                        <a:lnSpc>
                          <a:spcPts val="2125"/>
                        </a:lnSpc>
                        <a:spcBef>
                          <a:spcPts val="80"/>
                        </a:spcBef>
                      </a:pPr>
                      <a:r>
                        <a:rPr sz="1600" kern="0" spc="-9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6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9000"/>
                        </a:lnSpc>
                      </a:pPr>
                      <a:endParaRPr lang="en-US" altLang="en-US" sz="1000" dirty="0"/>
                    </a:p>
                    <a:p>
                      <a:pPr algn="l" rtl="0" eaLnBrk="0">
                        <a:lnSpc>
                          <a:spcPct val="119000"/>
                        </a:lnSpc>
                      </a:pPr>
                      <a:endParaRPr lang="en-US" altLang="en-US" sz="1000" dirty="0"/>
                    </a:p>
                    <a:p>
                      <a:pPr algn="l" rtl="0" eaLnBrk="0">
                        <a:lnSpc>
                          <a:spcPct val="119000"/>
                        </a:lnSpc>
                      </a:pPr>
                      <a:endParaRPr lang="en-US" altLang="en-US" sz="1000" dirty="0"/>
                    </a:p>
                    <a:p>
                      <a:pPr algn="l" rtl="0" eaLnBrk="0">
                        <a:lnSpc>
                          <a:spcPct val="10000"/>
                        </a:lnSpc>
                      </a:pPr>
                      <a:endParaRPr lang="en-US" altLang="en-US" sz="100" dirty="0"/>
                    </a:p>
                    <a:p>
                      <a:pPr marL="694055" algn="l" rtl="0" eaLnBrk="0">
                        <a:lnSpc>
                          <a:spcPct val="93000"/>
                        </a:lnSpc>
                      </a:pPr>
                      <a:r>
                        <a:rPr lang="en-US" altLang="en-US" sz="1900" dirty="0"/>
                        <a:t>Hardness</a:t>
                      </a:r>
                      <a:endParaRPr lang="en-US" altLang="en-US" sz="1900" dirty="0"/>
                    </a:p>
                    <a:p>
                      <a:pPr marL="593725" algn="l" rtl="0" eaLnBrk="0">
                        <a:lnSpc>
                          <a:spcPts val="2400"/>
                        </a:lnSpc>
                      </a:pPr>
                      <a:r>
                        <a:rPr sz="1800" kern="0" spc="-130" dirty="0">
                          <a:solidFill>
                            <a:srgbClr val="3A3B39">
                              <a:alpha val="100000"/>
                            </a:srgbClr>
                          </a:solidFill>
                          <a:latin typeface="微软雅黑" panose="020B0503020204020204" charset="-122"/>
                          <a:ea typeface="微软雅黑" panose="020B0503020204020204" charset="-122"/>
                          <a:cs typeface="微软雅黑" panose="020B0503020204020204" charset="-122"/>
                        </a:rPr>
                        <a:t>（HRC）</a:t>
                      </a:r>
                      <a:endParaRPr lang="en-US" altLang="en-US" sz="1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r>
              <a:tr h="1626235">
                <a:tc>
                  <a:txBody>
                    <a:bodyPr/>
                    <a:lstStyle/>
                    <a:p>
                      <a:pPr algn="l" rtl="0" eaLnBrk="0">
                        <a:lnSpc>
                          <a:spcPct val="114000"/>
                        </a:lnSpc>
                      </a:pPr>
                      <a:endParaRPr lang="en-US" altLang="en-US" sz="1000" dirty="0"/>
                    </a:p>
                    <a:p>
                      <a:pPr algn="l" rtl="0" eaLnBrk="0">
                        <a:lnSpc>
                          <a:spcPct val="114000"/>
                        </a:lnSpc>
                      </a:pPr>
                      <a:endParaRPr lang="en-US" altLang="en-US" sz="1000" dirty="0"/>
                    </a:p>
                    <a:p>
                      <a:pPr algn="l" rtl="0" eaLnBrk="0">
                        <a:lnSpc>
                          <a:spcPct val="114000"/>
                        </a:lnSpc>
                      </a:pPr>
                      <a:endParaRPr lang="en-US" altLang="en-US" sz="1000" dirty="0"/>
                    </a:p>
                    <a:p>
                      <a:pPr algn="l" rtl="0" eaLnBrk="0">
                        <a:lnSpc>
                          <a:spcPct val="115000"/>
                        </a:lnSpc>
                      </a:pPr>
                      <a:r>
                        <a:rPr lang="en-US"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   </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Conten</a:t>
                      </a:r>
                      <a:r>
                        <a:rPr lang="en-US"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t</a:t>
                      </a:r>
                      <a:r>
                        <a:rPr sz="1900" b="1" kern="0" spc="23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r>
                        <a:rPr sz="1900" b="1"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wt</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5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marL="675005" algn="l" rtl="0" eaLnBrk="0">
                        <a:lnSpc>
                          <a:spcPct val="88000"/>
                        </a:lnSpc>
                        <a:spcBef>
                          <a:spcPts val="5"/>
                        </a:spcBef>
                      </a:pP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1300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5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marL="675640" algn="l" rtl="0" eaLnBrk="0">
                        <a:lnSpc>
                          <a:spcPct val="88000"/>
                        </a:lnSpc>
                        <a:spcBef>
                          <a:spcPts val="5"/>
                        </a:spcBef>
                      </a:pP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1200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5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marL="824230" algn="l" rtl="0" eaLnBrk="0">
                        <a:lnSpc>
                          <a:spcPct val="88000"/>
                        </a:lnSpc>
                        <a:spcBef>
                          <a:spcPts val="5"/>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12</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6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algn="l" rtl="0" eaLnBrk="0">
                        <a:lnSpc>
                          <a:spcPct val="117000"/>
                        </a:lnSpc>
                      </a:pPr>
                      <a:endParaRPr lang="en-US" altLang="en-US" sz="1000" dirty="0"/>
                    </a:p>
                    <a:p>
                      <a:pPr marL="812800" algn="l" rtl="0" eaLnBrk="0">
                        <a:lnSpc>
                          <a:spcPct val="87000"/>
                        </a:lnSpc>
                        <a:spcBef>
                          <a:spcPts val="5"/>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20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6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algn="l" rtl="0" eaLnBrk="0">
                        <a:lnSpc>
                          <a:spcPct val="117000"/>
                        </a:lnSpc>
                      </a:pPr>
                      <a:endParaRPr lang="en-US" altLang="en-US" sz="1000" dirty="0"/>
                    </a:p>
                    <a:p>
                      <a:pPr marL="819785" algn="l" rtl="0" eaLnBrk="0">
                        <a:lnSpc>
                          <a:spcPct val="87000"/>
                        </a:lnSpc>
                        <a:spcBef>
                          <a:spcPts val="5"/>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50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bl>
          </a:graphicData>
        </a:graphic>
      </p:graphicFrame>
      <p:sp>
        <p:nvSpPr>
          <p:cNvPr id="28" name="rect"/>
          <p:cNvSpPr/>
          <p:nvPr/>
        </p:nvSpPr>
        <p:spPr>
          <a:xfrm>
            <a:off x="1868424" y="2775966"/>
            <a:ext cx="8435340" cy="2176271"/>
          </a:xfrm>
          <a:prstGeom prst="rect">
            <a:avLst/>
          </a:prstGeom>
          <a:solidFill>
            <a:srgbClr val="000000">
              <a:alpha val="69803"/>
            </a:srgbClr>
          </a:solidFill>
          <a:ln cap="flat">
            <a:noFill/>
            <a:prstDash val="solid"/>
            <a:miter lim="0"/>
          </a:ln>
        </p:spPr>
        <p:txBody>
          <a:bodyPr rtlCol="0"/>
          <a:lstStyle/>
          <a:p>
            <a:pPr algn="ctr"/>
            <a:endParaRPr lang="zh-CN" altLang="en-US"/>
          </a:p>
        </p:txBody>
      </p:sp>
      <p:sp>
        <p:nvSpPr>
          <p:cNvPr id="30" name="textbox 30"/>
          <p:cNvSpPr/>
          <p:nvPr/>
        </p:nvSpPr>
        <p:spPr>
          <a:xfrm>
            <a:off x="1855470" y="1179830"/>
            <a:ext cx="10166985" cy="1377315"/>
          </a:xfrm>
          <a:prstGeom prst="rect">
            <a:avLst/>
          </a:prstGeom>
        </p:spPr>
        <p:txBody>
          <a:bodyPr vert="horz" wrap="square" lIns="0" tIns="0" rIns="0" bIns="0"/>
          <a:lstStyle/>
          <a:p>
            <a:pPr algn="l" rtl="0" eaLnBrk="0">
              <a:lnSpc>
                <a:spcPct val="145000"/>
              </a:lnSpc>
            </a:pPr>
            <a:endParaRPr lang="en-US" altLang="en-US" sz="1000" dirty="0"/>
          </a:p>
          <a:p>
            <a:pPr marL="154940" algn="l" rtl="0" eaLnBrk="0">
              <a:lnSpc>
                <a:spcPct val="97000"/>
              </a:lnSpc>
              <a:spcBef>
                <a:spcPts val="0"/>
              </a:spcBef>
              <a:tabLst>
                <a:tab pos="679450" algn="l"/>
              </a:tabLst>
            </a:pPr>
            <a:r>
              <a:rPr sz="72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7200"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rPr>
              <a:t>SLM</a:t>
            </a:r>
            <a:r>
              <a:rPr lang="en-US" sz="7200"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4000"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Physical properties of materials</a:t>
            </a:r>
            <a:endParaRPr lang="en-US" altLang="en-US" sz="4000" dirty="0"/>
          </a:p>
        </p:txBody>
      </p:sp>
      <p:sp>
        <p:nvSpPr>
          <p:cNvPr id="32" name="path"/>
          <p:cNvSpPr/>
          <p:nvPr/>
        </p:nvSpPr>
        <p:spPr>
          <a:xfrm>
            <a:off x="1868424" y="1192530"/>
            <a:ext cx="142494" cy="1256538"/>
          </a:xfrm>
          <a:custGeom>
            <a:avLst/>
            <a:gdLst/>
            <a:ahLst/>
            <a:cxnLst/>
            <a:rect l="0" t="0" r="0" b="0"/>
            <a:pathLst>
              <a:path w="224" h="1978">
                <a:moveTo>
                  <a:pt x="0" y="1978"/>
                </a:moveTo>
                <a:lnTo>
                  <a:pt x="224" y="1978"/>
                </a:lnTo>
                <a:lnTo>
                  <a:pt x="224" y="0"/>
                </a:lnTo>
                <a:lnTo>
                  <a:pt x="0" y="0"/>
                </a:lnTo>
                <a:lnTo>
                  <a:pt x="0" y="1978"/>
                </a:lnTo>
                <a:close/>
              </a:path>
            </a:pathLst>
          </a:custGeom>
          <a:solidFill>
            <a:srgbClr val="3A3B39">
              <a:alpha val="100000"/>
            </a:srgbClr>
          </a:solidFill>
          <a:ln cap="flat">
            <a:noFill/>
            <a:prstDash val="solid"/>
            <a:miter lim="0"/>
          </a:ln>
        </p:spPr>
        <p:txBody>
          <a:bodyPr rtlCol="0"/>
          <a:lstStyle/>
          <a:p>
            <a:pPr algn="ctr"/>
            <a:endParaRPr lang="zh-CN" altLang="en-US"/>
          </a:p>
        </p:txBody>
      </p:sp>
      <p:sp>
        <p:nvSpPr>
          <p:cNvPr id="36" name="textbox 36"/>
          <p:cNvSpPr/>
          <p:nvPr/>
        </p:nvSpPr>
        <p:spPr>
          <a:xfrm>
            <a:off x="3129788" y="3443223"/>
            <a:ext cx="2671445" cy="797559"/>
          </a:xfrm>
          <a:prstGeom prst="rect">
            <a:avLst/>
          </a:prstGeom>
        </p:spPr>
        <p:txBody>
          <a:bodyPr vert="horz" wrap="square" lIns="0" tIns="0" rIns="0" bIns="0"/>
          <a:lstStyle/>
          <a:p>
            <a:pPr algn="l" rtl="0" eaLnBrk="0">
              <a:lnSpc>
                <a:spcPct val="108000"/>
              </a:lnSpc>
            </a:pPr>
            <a:endParaRPr lang="en-US" altLang="en-US" sz="100" dirty="0"/>
          </a:p>
          <a:p>
            <a:pPr marL="12700" algn="l" rtl="0" eaLnBrk="0">
              <a:lnSpc>
                <a:spcPct val="84000"/>
              </a:lnSpc>
              <a:spcBef>
                <a:spcPts val="0"/>
              </a:spcBef>
            </a:pPr>
            <a:r>
              <a:rPr sz="6000" kern="0" spc="-110" dirty="0">
                <a:solidFill>
                  <a:srgbClr val="FFFFFF">
                    <a:alpha val="100000"/>
                  </a:srgbClr>
                </a:solidFill>
                <a:latin typeface="微软雅黑" panose="020B0503020204020204" charset="-122"/>
                <a:ea typeface="微软雅黑" panose="020B0503020204020204" charset="-122"/>
                <a:cs typeface="微软雅黑" panose="020B0503020204020204" charset="-122"/>
              </a:rPr>
              <a:t>17-4PH</a:t>
            </a:r>
            <a:endParaRPr lang="en-US" altLang="en-US" sz="6000" dirty="0"/>
          </a:p>
        </p:txBody>
      </p:sp>
      <p:sp>
        <p:nvSpPr>
          <p:cNvPr id="42" name="rect"/>
          <p:cNvSpPr/>
          <p:nvPr/>
        </p:nvSpPr>
        <p:spPr>
          <a:xfrm>
            <a:off x="2522982" y="3154679"/>
            <a:ext cx="142494" cy="1439418"/>
          </a:xfrm>
          <a:prstGeom prst="rect">
            <a:avLst/>
          </a:prstGeom>
          <a:solidFill>
            <a:srgbClr val="FFFFFF">
              <a:alpha val="100000"/>
            </a:srgbClr>
          </a:solidFill>
          <a:ln cap="flat">
            <a:noFill/>
            <a:prstDash val="solid"/>
            <a:miter lim="0"/>
          </a:ln>
        </p:spPr>
        <p:txBody>
          <a:bodyPr rtlCol="0"/>
          <a:lstStyle/>
          <a:p>
            <a:pPr algn="ctr"/>
            <a:endParaRPr lang="zh-CN" altLang="en-US"/>
          </a:p>
        </p:txBody>
      </p:sp>
      <p:pic>
        <p:nvPicPr>
          <p:cNvPr id="2" name="图片 1"/>
          <p:cNvPicPr>
            <a:picLocks noChangeAspect="1"/>
          </p:cNvPicPr>
          <p:nvPr>
            <p:custDataLst>
              <p:tags r:id="rId1"/>
            </p:custDataLst>
          </p:nvPr>
        </p:nvPicPr>
        <p:blipFill>
          <a:blip r:embed="rId2"/>
          <a:stretch>
            <a:fillRect/>
          </a:stretch>
        </p:blipFill>
        <p:spPr>
          <a:xfrm>
            <a:off x="19723735" y="740410"/>
            <a:ext cx="2505075" cy="17145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 name="table 44"/>
          <p:cNvGraphicFramePr>
            <a:graphicFrameLocks noGrp="1"/>
          </p:cNvGraphicFramePr>
          <p:nvPr/>
        </p:nvGraphicFramePr>
        <p:xfrm>
          <a:off x="10864088" y="2769869"/>
          <a:ext cx="11364595" cy="4530725"/>
        </p:xfrm>
        <a:graphic>
          <a:graphicData uri="http://schemas.openxmlformats.org/drawingml/2006/table">
            <a:tbl>
              <a:tblPr/>
              <a:tblGrid>
                <a:gridCol w="2072005"/>
                <a:gridCol w="1718309"/>
                <a:gridCol w="1892300"/>
                <a:gridCol w="1891664"/>
                <a:gridCol w="1892300"/>
                <a:gridCol w="1898014"/>
              </a:tblGrid>
              <a:tr h="909955">
                <a:tc gridSpan="6">
                  <a:txBody>
                    <a:bodyPr/>
                    <a:lstStyle/>
                    <a:p>
                      <a:pPr algn="l" rtl="0" eaLnBrk="0">
                        <a:lnSpc>
                          <a:spcPct val="105000"/>
                        </a:lnSpc>
                      </a:pPr>
                      <a:endParaRPr lang="en-US" altLang="en-US" sz="1000" dirty="0"/>
                    </a:p>
                    <a:p>
                      <a:pPr algn="l" rtl="0" eaLnBrk="0">
                        <a:lnSpc>
                          <a:spcPct val="106000"/>
                        </a:lnSpc>
                      </a:pPr>
                      <a:endParaRPr lang="en-US" altLang="en-US" sz="1000" dirty="0"/>
                    </a:p>
                    <a:p>
                      <a:pPr marL="5229860" algn="l" rtl="0" eaLnBrk="0">
                        <a:lnSpc>
                          <a:spcPct val="97000"/>
                        </a:lnSpc>
                        <a:spcBef>
                          <a:spcPts val="5"/>
                        </a:spcBef>
                      </a:pPr>
                      <a:r>
                        <a:rPr sz="2400" b="1"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Ingredient list</a:t>
                      </a:r>
                      <a:endParaRPr lang="en-US" altLang="en-US" sz="24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r>
              <a:tr h="903605">
                <a:tc>
                  <a:txBody>
                    <a:bodyPr/>
                    <a:lstStyle/>
                    <a:p>
                      <a:pPr algn="l" rtl="0" eaLnBrk="0">
                        <a:lnSpc>
                          <a:spcPct val="111000"/>
                        </a:lnSpc>
                      </a:pPr>
                      <a:endParaRPr lang="en-US" altLang="en-US" sz="1000" dirty="0"/>
                    </a:p>
                    <a:p>
                      <a:pPr algn="ctr" rtl="0" eaLnBrk="0">
                        <a:lnSpc>
                          <a:spcPct val="111000"/>
                        </a:lnSpc>
                      </a:pPr>
                      <a:r>
                        <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rPr>
                        <a:t>Element</a:t>
                      </a:r>
                      <a:endPar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5000"/>
                        </a:lnSpc>
                      </a:pPr>
                      <a:endParaRPr lang="en-US" altLang="en-US" sz="1000" dirty="0"/>
                    </a:p>
                    <a:p>
                      <a:pPr algn="l" rtl="0" eaLnBrk="0">
                        <a:lnSpc>
                          <a:spcPct val="116000"/>
                        </a:lnSpc>
                      </a:pPr>
                      <a:endParaRPr lang="en-US" altLang="en-US" sz="1000" dirty="0"/>
                    </a:p>
                    <a:p>
                      <a:pPr algn="l" rtl="0" eaLnBrk="0">
                        <a:lnSpc>
                          <a:spcPct val="9000"/>
                        </a:lnSpc>
                      </a:pPr>
                      <a:endParaRPr lang="en-US" altLang="en-US" sz="100" dirty="0"/>
                    </a:p>
                    <a:p>
                      <a:pPr marL="831215" algn="l" rtl="0" eaLnBrk="0">
                        <a:lnSpc>
                          <a:spcPct val="86000"/>
                        </a:lnSpc>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Fe</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4000"/>
                        </a:lnSpc>
                      </a:pPr>
                      <a:endParaRPr lang="en-US" altLang="en-US" sz="1000" dirty="0"/>
                    </a:p>
                    <a:p>
                      <a:pPr algn="l" rtl="0" eaLnBrk="0">
                        <a:lnSpc>
                          <a:spcPct val="115000"/>
                        </a:lnSpc>
                      </a:pPr>
                      <a:endParaRPr lang="en-US" altLang="en-US" sz="1000" dirty="0"/>
                    </a:p>
                    <a:p>
                      <a:pPr algn="l" rtl="0" eaLnBrk="0">
                        <a:lnSpc>
                          <a:spcPct val="10000"/>
                        </a:lnSpc>
                      </a:pPr>
                      <a:endParaRPr lang="en-US" altLang="en-US" sz="100" dirty="0"/>
                    </a:p>
                    <a:p>
                      <a:pPr marL="873760" algn="l" rtl="0" eaLnBrk="0">
                        <a:lnSpc>
                          <a:spcPct val="87000"/>
                        </a:lnSpc>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C</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5000"/>
                        </a:lnSpc>
                      </a:pPr>
                      <a:endParaRPr lang="en-US" altLang="en-US" sz="1000" dirty="0"/>
                    </a:p>
                    <a:p>
                      <a:pPr algn="l" rtl="0" eaLnBrk="0">
                        <a:lnSpc>
                          <a:spcPct val="116000"/>
                        </a:lnSpc>
                      </a:pPr>
                      <a:endParaRPr lang="en-US" altLang="en-US" sz="1000" dirty="0"/>
                    </a:p>
                    <a:p>
                      <a:pPr algn="l" rtl="0" eaLnBrk="0">
                        <a:lnSpc>
                          <a:spcPct val="9000"/>
                        </a:lnSpc>
                      </a:pPr>
                      <a:endParaRPr lang="en-US" altLang="en-US" sz="100" dirty="0"/>
                    </a:p>
                    <a:p>
                      <a:pPr marL="768985" algn="l" rtl="0" eaLnBrk="0">
                        <a:lnSpc>
                          <a:spcPct val="86000"/>
                        </a:lnSpc>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Mn</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3000"/>
                        </a:lnSpc>
                      </a:pPr>
                      <a:endParaRPr lang="en-US" altLang="en-US" sz="1000" dirty="0"/>
                    </a:p>
                    <a:p>
                      <a:pPr algn="l" rtl="0" eaLnBrk="0">
                        <a:lnSpc>
                          <a:spcPct val="113000"/>
                        </a:lnSpc>
                      </a:pPr>
                      <a:endParaRPr lang="en-US" altLang="en-US" sz="1000" dirty="0"/>
                    </a:p>
                    <a:p>
                      <a:pPr marL="855345" algn="l" rtl="0" eaLnBrk="0">
                        <a:lnSpc>
                          <a:spcPct val="89000"/>
                        </a:lnSpc>
                        <a:spcBef>
                          <a:spcPts val="0"/>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Si</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4000"/>
                        </a:lnSpc>
                      </a:pPr>
                      <a:endParaRPr lang="en-US" altLang="en-US" sz="1000" dirty="0"/>
                    </a:p>
                    <a:p>
                      <a:pPr algn="l" rtl="0" eaLnBrk="0">
                        <a:lnSpc>
                          <a:spcPct val="115000"/>
                        </a:lnSpc>
                      </a:pPr>
                      <a:endParaRPr lang="en-US" altLang="en-US" sz="1000" dirty="0"/>
                    </a:p>
                    <a:p>
                      <a:pPr algn="l" rtl="0" eaLnBrk="0">
                        <a:lnSpc>
                          <a:spcPct val="10000"/>
                        </a:lnSpc>
                      </a:pPr>
                      <a:endParaRPr lang="en-US" altLang="en-US" sz="100" dirty="0"/>
                    </a:p>
                    <a:p>
                      <a:pPr marL="825500" algn="l" rtl="0" eaLnBrk="0">
                        <a:lnSpc>
                          <a:spcPct val="87000"/>
                        </a:lnSpc>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Cr</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r>
              <a:tr h="903605">
                <a:tc>
                  <a:txBody>
                    <a:bodyPr/>
                    <a:lstStyle/>
                    <a:p>
                      <a:pPr algn="l" rtl="0" eaLnBrk="0">
                        <a:lnSpc>
                          <a:spcPct val="111000"/>
                        </a:lnSpc>
                      </a:pPr>
                      <a:endParaRPr lang="en-US" altLang="en-US" sz="1000" dirty="0"/>
                    </a:p>
                    <a:p>
                      <a:pPr algn="l" rtl="0" eaLnBrk="0">
                        <a:lnSpc>
                          <a:spcPct val="111000"/>
                        </a:lnSpc>
                      </a:pPr>
                      <a:endParaRPr lang="en-US" altLang="en-US" sz="1000" dirty="0"/>
                    </a:p>
                    <a:p>
                      <a:pPr marL="149860" algn="l" rtl="0" eaLnBrk="0">
                        <a:lnSpc>
                          <a:spcPct val="99000"/>
                        </a:lnSpc>
                        <a:spcBef>
                          <a:spcPts val="0"/>
                        </a:spcBef>
                      </a:pP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Content</a:t>
                      </a:r>
                      <a:r>
                        <a:rPr sz="1900" b="1" kern="0" spc="23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r>
                        <a:rPr sz="1900" b="1"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wt</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2000"/>
                        </a:lnSpc>
                      </a:pPr>
                      <a:endParaRPr lang="en-US" altLang="en-US" sz="1000" dirty="0"/>
                    </a:p>
                    <a:p>
                      <a:pPr algn="l" rtl="0" eaLnBrk="0">
                        <a:lnSpc>
                          <a:spcPct val="112000"/>
                        </a:lnSpc>
                      </a:pPr>
                      <a:endParaRPr lang="en-US" altLang="en-US" sz="1000" dirty="0"/>
                    </a:p>
                    <a:p>
                      <a:pPr marL="756920" algn="l" rtl="0" eaLnBrk="0">
                        <a:lnSpc>
                          <a:spcPct val="90000"/>
                        </a:lnSpc>
                        <a:spcBef>
                          <a:spcPts val="5"/>
                        </a:spcBef>
                      </a:pP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Bal</a:t>
                      </a:r>
                      <a:r>
                        <a:rPr sz="1900" kern="0" spc="4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5000"/>
                        </a:lnSpc>
                      </a:pPr>
                      <a:endParaRPr lang="en-US" altLang="en-US" sz="1000" dirty="0"/>
                    </a:p>
                    <a:p>
                      <a:pPr algn="l" rtl="0" eaLnBrk="0">
                        <a:lnSpc>
                          <a:spcPct val="115000"/>
                        </a:lnSpc>
                      </a:pPr>
                      <a:endParaRPr lang="en-US" altLang="en-US" sz="1000" dirty="0"/>
                    </a:p>
                    <a:p>
                      <a:pPr marL="504190" algn="l" rtl="0" eaLnBrk="0">
                        <a:lnSpc>
                          <a:spcPct val="87000"/>
                        </a:lnSpc>
                        <a:spcBef>
                          <a:spcPts val="0"/>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0.3~0.4</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629920" algn="l" rtl="0" eaLnBrk="0">
                        <a:lnSpc>
                          <a:spcPts val="2560"/>
                        </a:lnSpc>
                        <a:spcBef>
                          <a:spcPts val="0"/>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≤1.00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630555" algn="l" rtl="0" eaLnBrk="0">
                        <a:lnSpc>
                          <a:spcPts val="2560"/>
                        </a:lnSpc>
                        <a:spcBef>
                          <a:spcPts val="0"/>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≤1.00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188595" algn="l" rtl="0" eaLnBrk="0">
                        <a:lnSpc>
                          <a:spcPts val="2560"/>
                        </a:lnSpc>
                        <a:spcBef>
                          <a:spcPts val="0"/>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12.00～14.00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r h="903605">
                <a:tc>
                  <a:txBody>
                    <a:bodyPr/>
                    <a:lstStyle/>
                    <a:p>
                      <a:pPr algn="l" rtl="0" eaLnBrk="0">
                        <a:lnSpc>
                          <a:spcPct val="111000"/>
                        </a:lnSpc>
                      </a:pPr>
                      <a:endParaRPr lang="en-US" altLang="en-US" sz="1000" dirty="0"/>
                    </a:p>
                    <a:p>
                      <a:pPr algn="l" rtl="0" eaLnBrk="0">
                        <a:lnSpc>
                          <a:spcPct val="111000"/>
                        </a:lnSpc>
                      </a:pPr>
                      <a:endParaRPr lang="en-US" altLang="en-US" sz="1000" dirty="0"/>
                    </a:p>
                    <a:p>
                      <a:pPr marL="567055" algn="l" rtl="0" eaLnBrk="0">
                        <a:lnSpc>
                          <a:spcPts val="2330"/>
                        </a:lnSpc>
                        <a:spcBef>
                          <a:spcPts val="5"/>
                        </a:spcBef>
                      </a:pPr>
                      <a:r>
                        <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rPr>
                        <a:t>Element</a:t>
                      </a:r>
                      <a:endPar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3000"/>
                        </a:lnSpc>
                      </a:pPr>
                      <a:endParaRPr lang="en-US" altLang="en-US" sz="1000" dirty="0"/>
                    </a:p>
                    <a:p>
                      <a:pPr algn="l" rtl="0" eaLnBrk="0">
                        <a:lnSpc>
                          <a:spcPct val="113000"/>
                        </a:lnSpc>
                      </a:pPr>
                      <a:endParaRPr lang="en-US" altLang="en-US" sz="1000" dirty="0"/>
                    </a:p>
                    <a:p>
                      <a:pPr marL="833755" algn="l" rtl="0" eaLnBrk="0">
                        <a:lnSpc>
                          <a:spcPct val="89000"/>
                        </a:lnSpc>
                        <a:spcBef>
                          <a:spcPts val="5"/>
                        </a:spcBef>
                      </a:pPr>
                      <a:r>
                        <a:rPr sz="1900"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Ni</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5000"/>
                        </a:lnSpc>
                      </a:pPr>
                      <a:endParaRPr lang="en-US" altLang="en-US" sz="1000" dirty="0"/>
                    </a:p>
                    <a:p>
                      <a:pPr algn="l" rtl="0" eaLnBrk="0">
                        <a:lnSpc>
                          <a:spcPct val="115000"/>
                        </a:lnSpc>
                      </a:pPr>
                      <a:endParaRPr lang="en-US" altLang="en-US" sz="1000" dirty="0"/>
                    </a:p>
                    <a:p>
                      <a:pPr marL="889000" algn="l" rtl="0" eaLnBrk="0">
                        <a:lnSpc>
                          <a:spcPct val="87000"/>
                        </a:lnSpc>
                        <a:spcBef>
                          <a:spcPts val="0"/>
                        </a:spcBef>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S</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6000"/>
                        </a:lnSpc>
                      </a:pPr>
                      <a:endParaRPr lang="en-US" altLang="en-US" sz="1000" dirty="0"/>
                    </a:p>
                    <a:p>
                      <a:pPr algn="l" rtl="0" eaLnBrk="0">
                        <a:lnSpc>
                          <a:spcPct val="116000"/>
                        </a:lnSpc>
                      </a:pPr>
                      <a:endParaRPr lang="en-US" altLang="en-US" sz="1000" dirty="0"/>
                    </a:p>
                    <a:p>
                      <a:pPr marL="893445" algn="l" rtl="0" eaLnBrk="0">
                        <a:lnSpc>
                          <a:spcPct val="86000"/>
                        </a:lnSpc>
                        <a:spcBef>
                          <a:spcPts val="0"/>
                        </a:spcBef>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P</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00000"/>
                        </a:lnSpc>
                      </a:pP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00000"/>
                        </a:lnSpc>
                      </a:pP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r>
              <a:tr h="909955">
                <a:tc>
                  <a:txBody>
                    <a:bodyPr/>
                    <a:lstStyle/>
                    <a:p>
                      <a:pPr algn="l" rtl="0" eaLnBrk="0">
                        <a:lnSpc>
                          <a:spcPct val="111000"/>
                        </a:lnSpc>
                      </a:pPr>
                      <a:endParaRPr lang="en-US" altLang="en-US" sz="1000" dirty="0"/>
                    </a:p>
                    <a:p>
                      <a:pPr algn="l" rtl="0" eaLnBrk="0">
                        <a:lnSpc>
                          <a:spcPct val="111000"/>
                        </a:lnSpc>
                      </a:pPr>
                      <a:endParaRPr lang="en-US" altLang="en-US" sz="1000" dirty="0"/>
                    </a:p>
                    <a:p>
                      <a:pPr marL="149860" algn="l" rtl="0" eaLnBrk="0">
                        <a:lnSpc>
                          <a:spcPct val="99000"/>
                        </a:lnSpc>
                        <a:spcBef>
                          <a:spcPts val="5"/>
                        </a:spcBef>
                      </a:pP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Conten</a:t>
                      </a:r>
                      <a:r>
                        <a:rPr lang="en-US"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t</a:t>
                      </a:r>
                      <a:r>
                        <a:rPr sz="1900" b="1" kern="0" spc="23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r>
                        <a:rPr sz="1900" b="1"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wt</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629920" algn="l" rtl="0" eaLnBrk="0">
                        <a:lnSpc>
                          <a:spcPts val="2560"/>
                        </a:lnSpc>
                        <a:spcBef>
                          <a:spcPts val="5"/>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≤0.75</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629920" algn="l" rtl="0" eaLnBrk="0">
                        <a:lnSpc>
                          <a:spcPts val="2560"/>
                        </a:lnSpc>
                        <a:spcBef>
                          <a:spcPts val="5"/>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≤0.03</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629920" algn="l" rtl="0" eaLnBrk="0">
                        <a:lnSpc>
                          <a:spcPts val="2560"/>
                        </a:lnSpc>
                        <a:spcBef>
                          <a:spcPts val="5"/>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≤0.04</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00000"/>
                        </a:lnSpc>
                      </a:pP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00000"/>
                        </a:lnSpc>
                      </a:pP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bl>
          </a:graphicData>
        </a:graphic>
      </p:graphicFrame>
      <p:graphicFrame>
        <p:nvGraphicFramePr>
          <p:cNvPr id="46" name="table 46"/>
          <p:cNvGraphicFramePr>
            <a:graphicFrameLocks noGrp="1"/>
          </p:cNvGraphicFramePr>
          <p:nvPr/>
        </p:nvGraphicFramePr>
        <p:xfrm>
          <a:off x="1865376" y="5955030"/>
          <a:ext cx="8441055" cy="5812154"/>
        </p:xfrm>
        <a:graphic>
          <a:graphicData uri="http://schemas.openxmlformats.org/drawingml/2006/table">
            <a:tbl>
              <a:tblPr>
                <a:solidFill>
                  <a:srgbClr val="F2F2F2"/>
                </a:solidFill>
              </a:tblPr>
              <a:tblGrid>
                <a:gridCol w="8441055"/>
              </a:tblGrid>
              <a:tr h="715009">
                <a:tc>
                  <a:txBody>
                    <a:bodyPr/>
                    <a:lstStyle/>
                    <a:p>
                      <a:pPr algn="l" rtl="0" eaLnBrk="0">
                        <a:lnSpc>
                          <a:spcPct val="100000"/>
                        </a:lnSpc>
                      </a:pPr>
                      <a:endParaRPr lang="en-US" altLang="en-US" sz="1000" dirty="0"/>
                    </a:p>
                  </a:txBody>
                  <a:tcPr marL="0" marR="0" marT="0" marB="0" vert="horz">
                    <a:lnL w="3175" cap="flat" cmpd="sng" algn="ctr">
                      <a:solidFill>
                        <a:srgbClr val="BFBFBF"/>
                      </a:solidFill>
                      <a:prstDash val="solid"/>
                      <a:round/>
                      <a:headEnd type="none" w="med" len="med"/>
                      <a:tailEnd type="none" w="med" len="med"/>
                    </a:lnL>
                    <a:lnR w="3175" cap="flat" cmpd="sng" algn="ctr">
                      <a:solidFill>
                        <a:srgbClr val="BFBFBF"/>
                      </a:solidFill>
                      <a:prstDash val="solid"/>
                      <a:round/>
                      <a:headEnd type="none" w="med" len="med"/>
                      <a:tailEnd type="none" w="med" len="med"/>
                    </a:lnR>
                    <a:lnT w="3175" cap="flat" cmpd="sng" algn="ctr">
                      <a:solidFill>
                        <a:srgbClr val="BFBFBF"/>
                      </a:solidFill>
                      <a:prstDash val="solid"/>
                      <a:round/>
                      <a:headEnd type="none" w="med" len="med"/>
                      <a:tailEnd type="none" w="med" len="med"/>
                    </a:lnT>
                    <a:lnB w="3175" cap="flat" cmpd="sng" algn="ctr">
                      <a:solidFill>
                        <a:srgbClr val="BFBFBF"/>
                      </a:solidFill>
                      <a:prstDash val="solid"/>
                      <a:round/>
                      <a:headEnd type="none" w="med" len="med"/>
                      <a:tailEnd type="none" w="med" len="med"/>
                    </a:lnB>
                    <a:solidFill>
                      <a:srgbClr val="D9D9D9"/>
                    </a:solidFill>
                  </a:tcPr>
                </a:tc>
              </a:tr>
              <a:tr h="5097144">
                <a:tc>
                  <a:txBody>
                    <a:bodyPr/>
                    <a:lstStyle/>
                    <a:p>
                      <a:pPr algn="l" rtl="0" eaLnBrk="0">
                        <a:lnSpc>
                          <a:spcPct val="125000"/>
                        </a:lnSpc>
                      </a:pPr>
                      <a:endParaRPr lang="en-US" altLang="en-US" sz="1000" dirty="0"/>
                    </a:p>
                    <a:p>
                      <a:pPr algn="l" rtl="0" eaLnBrk="0">
                        <a:lnSpc>
                          <a:spcPct val="125000"/>
                        </a:lnSpc>
                      </a:pPr>
                      <a:endParaRPr lang="en-US" altLang="en-US" sz="1000" dirty="0"/>
                    </a:p>
                    <a:p>
                      <a:pPr algn="l" rtl="0" eaLnBrk="0">
                        <a:lnSpc>
                          <a:spcPct val="126000"/>
                        </a:lnSpc>
                      </a:pPr>
                      <a:endParaRPr lang="en-US" altLang="en-US" sz="1000" dirty="0"/>
                    </a:p>
                    <a:p>
                      <a:pPr marL="396875" algn="l" rtl="0" eaLnBrk="0">
                        <a:lnSpc>
                          <a:spcPct val="97000"/>
                        </a:lnSpc>
                        <a:spcBef>
                          <a:spcPts val="0"/>
                        </a:spcBef>
                      </a:pPr>
                      <a:r>
                        <a:rPr sz="2400" kern="0" spc="-10" dirty="0">
                          <a:solidFill>
                            <a:srgbClr val="565856">
                              <a:alpha val="100000"/>
                            </a:srgbClr>
                          </a:solidFill>
                          <a:latin typeface="Arial" panose="020B0604020202020204"/>
                          <a:ea typeface="Arial" panose="020B0604020202020204"/>
                          <a:cs typeface="Arial" panose="020B0604020202020204"/>
                        </a:rPr>
                        <a:t>•    </a:t>
                      </a:r>
                      <a:r>
                        <a:rPr lang="en-US" sz="2400" kern="0" spc="-10" dirty="0">
                          <a:solidFill>
                            <a:srgbClr val="565856">
                              <a:alpha val="100000"/>
                            </a:srgbClr>
                          </a:solidFill>
                          <a:latin typeface="Arial" panose="020B0604020202020204"/>
                          <a:ea typeface="Arial" panose="020B0604020202020204"/>
                          <a:cs typeface="Arial" panose="020B0604020202020204"/>
                        </a:rPr>
                        <a:t>Other Brands</a:t>
                      </a:r>
                      <a:r>
                        <a:rPr sz="2400" b="1" kern="0" spc="-20" dirty="0">
                          <a:solidFill>
                            <a:srgbClr val="565856">
                              <a:alpha val="100000"/>
                            </a:srgbClr>
                          </a:solidFill>
                          <a:latin typeface="微软雅黑" panose="020B0503020204020204" charset="-122"/>
                          <a:ea typeface="微软雅黑" panose="020B0503020204020204" charset="-122"/>
                          <a:cs typeface="微软雅黑" panose="020B0503020204020204" charset="-122"/>
                        </a:rPr>
                        <a:t>:</a:t>
                      </a:r>
                      <a:r>
                        <a:rPr sz="2400" b="1" kern="0" spc="140" dirty="0">
                          <a:solidFill>
                            <a:srgbClr val="565856">
                              <a:alpha val="100000"/>
                            </a:srgbClr>
                          </a:solidFill>
                          <a:latin typeface="微软雅黑" panose="020B0503020204020204" charset="-122"/>
                          <a:ea typeface="微软雅黑" panose="020B0503020204020204" charset="-122"/>
                          <a:cs typeface="微软雅黑" panose="020B0503020204020204" charset="-122"/>
                        </a:rPr>
                        <a:t> </a:t>
                      </a:r>
                      <a:r>
                        <a:rPr sz="2400" kern="0" spc="-20" dirty="0">
                          <a:solidFill>
                            <a:srgbClr val="565856">
                              <a:alpha val="100000"/>
                            </a:srgbClr>
                          </a:solidFill>
                          <a:latin typeface="微软雅黑" panose="020B0503020204020204" charset="-122"/>
                          <a:ea typeface="微软雅黑" panose="020B0503020204020204" charset="-122"/>
                          <a:cs typeface="微软雅黑" panose="020B0503020204020204" charset="-122"/>
                        </a:rPr>
                        <a:t>S136</a:t>
                      </a:r>
                      <a:r>
                        <a:rPr sz="2400" kern="0" spc="20" dirty="0">
                          <a:solidFill>
                            <a:srgbClr val="565856">
                              <a:alpha val="100000"/>
                            </a:srgbClr>
                          </a:solidFill>
                          <a:latin typeface="微软雅黑" panose="020B0503020204020204" charset="-122"/>
                          <a:ea typeface="微软雅黑" panose="020B0503020204020204" charset="-122"/>
                          <a:cs typeface="微软雅黑" panose="020B0503020204020204" charset="-122"/>
                        </a:rPr>
                        <a:t> </a:t>
                      </a:r>
                      <a:r>
                        <a:rPr sz="2400" kern="0" spc="-20" dirty="0">
                          <a:solidFill>
                            <a:srgbClr val="565856">
                              <a:alpha val="100000"/>
                            </a:srgbClr>
                          </a:solidFill>
                          <a:latin typeface="微软雅黑" panose="020B0503020204020204" charset="-122"/>
                          <a:ea typeface="微软雅黑" panose="020B0503020204020204" charset="-122"/>
                          <a:cs typeface="微软雅黑" panose="020B0503020204020204" charset="-122"/>
                        </a:rPr>
                        <a:t>，</a:t>
                      </a:r>
                      <a:endParaRPr lang="en-US" altLang="en-US" sz="2400" dirty="0"/>
                    </a:p>
                    <a:p>
                      <a:pPr algn="l" rtl="0" eaLnBrk="0">
                        <a:lnSpc>
                          <a:spcPct val="165000"/>
                        </a:lnSpc>
                      </a:pPr>
                      <a:endParaRPr lang="en-US" altLang="en-US" sz="1000" dirty="0"/>
                    </a:p>
                    <a:p>
                      <a:pPr marL="396875" algn="l" rtl="0" eaLnBrk="0">
                        <a:lnSpc>
                          <a:spcPct val="88000"/>
                        </a:lnSpc>
                        <a:spcBef>
                          <a:spcPts val="730"/>
                        </a:spcBef>
                      </a:pPr>
                      <a:r>
                        <a:rPr sz="2400" kern="0" spc="-20" dirty="0">
                          <a:solidFill>
                            <a:srgbClr val="565856">
                              <a:alpha val="100000"/>
                            </a:srgbClr>
                          </a:solidFill>
                          <a:latin typeface="Arial" panose="020B0604020202020204"/>
                          <a:ea typeface="Arial" panose="020B0604020202020204"/>
                          <a:cs typeface="Arial" panose="020B0604020202020204"/>
                        </a:rPr>
                        <a:t>•</a:t>
                      </a:r>
                      <a:r>
                        <a:rPr sz="2400" kern="0" spc="30" dirty="0">
                          <a:solidFill>
                            <a:srgbClr val="565856">
                              <a:alpha val="100000"/>
                            </a:srgbClr>
                          </a:solidFill>
                          <a:latin typeface="Arial" panose="020B0604020202020204"/>
                          <a:ea typeface="Arial" panose="020B0604020202020204"/>
                          <a:cs typeface="Arial" panose="020B0604020202020204"/>
                        </a:rPr>
                        <a:t>    </a:t>
                      </a:r>
                      <a:r>
                        <a:rPr lang="en-US" sz="2400" kern="0" spc="30" dirty="0">
                          <a:solidFill>
                            <a:srgbClr val="565856">
                              <a:alpha val="100000"/>
                            </a:srgbClr>
                          </a:solidFill>
                          <a:latin typeface="Arial" panose="020B0604020202020204"/>
                          <a:ea typeface="Arial" panose="020B0604020202020204"/>
                          <a:cs typeface="Arial" panose="020B0604020202020204"/>
                        </a:rPr>
                        <a:t>Density</a:t>
                      </a:r>
                      <a:r>
                        <a:rPr sz="2400" kern="0" spc="-20" dirty="0">
                          <a:solidFill>
                            <a:srgbClr val="565856">
                              <a:alpha val="100000"/>
                            </a:srgbClr>
                          </a:solidFill>
                          <a:latin typeface="微软雅黑" panose="020B0503020204020204" charset="-122"/>
                          <a:ea typeface="微软雅黑" panose="020B0503020204020204" charset="-122"/>
                          <a:cs typeface="微软雅黑" panose="020B0503020204020204" charset="-122"/>
                        </a:rPr>
                        <a:t>: 7.93</a:t>
                      </a:r>
                      <a:r>
                        <a:rPr sz="2400" kern="0" spc="140" dirty="0">
                          <a:solidFill>
                            <a:srgbClr val="565856">
                              <a:alpha val="100000"/>
                            </a:srgbClr>
                          </a:solidFill>
                          <a:latin typeface="微软雅黑" panose="020B0503020204020204" charset="-122"/>
                          <a:ea typeface="微软雅黑" panose="020B0503020204020204" charset="-122"/>
                          <a:cs typeface="微软雅黑" panose="020B0503020204020204" charset="-122"/>
                        </a:rPr>
                        <a:t> </a:t>
                      </a:r>
                      <a:r>
                        <a:rPr sz="2400" kern="0" spc="-20" dirty="0">
                          <a:solidFill>
                            <a:srgbClr val="565856">
                              <a:alpha val="100000"/>
                            </a:srgbClr>
                          </a:solidFill>
                          <a:latin typeface="微软雅黑" panose="020B0503020204020204" charset="-122"/>
                          <a:ea typeface="微软雅黑" panose="020B0503020204020204" charset="-122"/>
                          <a:cs typeface="微软雅黑" panose="020B0503020204020204" charset="-122"/>
                        </a:rPr>
                        <a:t>g/c</a:t>
                      </a:r>
                      <a:r>
                        <a:rPr sz="2400" kern="0" spc="-30" dirty="0">
                          <a:solidFill>
                            <a:srgbClr val="565856">
                              <a:alpha val="100000"/>
                            </a:srgbClr>
                          </a:solidFill>
                          <a:latin typeface="微软雅黑" panose="020B0503020204020204" charset="-122"/>
                          <a:ea typeface="微软雅黑" panose="020B0503020204020204" charset="-122"/>
                          <a:cs typeface="微软雅黑" panose="020B0503020204020204" charset="-122"/>
                        </a:rPr>
                        <a:t>m</a:t>
                      </a:r>
                      <a:r>
                        <a:rPr sz="2400" kern="0" spc="-30" baseline="30000" dirty="0">
                          <a:solidFill>
                            <a:srgbClr val="565856">
                              <a:alpha val="100000"/>
                            </a:srgbClr>
                          </a:solidFill>
                          <a:latin typeface="微软雅黑" panose="020B0503020204020204" charset="-122"/>
                          <a:ea typeface="微软雅黑" panose="020B0503020204020204" charset="-122"/>
                          <a:cs typeface="微软雅黑" panose="020B0503020204020204" charset="-122"/>
                        </a:rPr>
                        <a:t>3</a:t>
                      </a:r>
                      <a:endParaRPr lang="en-US" altLang="en-US" sz="2400" baseline="30000" dirty="0"/>
                    </a:p>
                    <a:p>
                      <a:pPr algn="l" rtl="0" eaLnBrk="0">
                        <a:lnSpc>
                          <a:spcPct val="187000"/>
                        </a:lnSpc>
                      </a:pPr>
                      <a:endParaRPr lang="en-US" altLang="en-US" sz="1000" dirty="0"/>
                    </a:p>
                    <a:p>
                      <a:pPr algn="l" rtl="0" eaLnBrk="0">
                        <a:lnSpc>
                          <a:spcPct val="100000"/>
                        </a:lnSpc>
                      </a:pPr>
                      <a:endParaRPr lang="en-US" altLang="en-US" sz="600" dirty="0"/>
                    </a:p>
                    <a:p>
                      <a:pPr marL="844550" indent="-447675" algn="l" rtl="0" eaLnBrk="0">
                        <a:lnSpc>
                          <a:spcPct val="137000"/>
                        </a:lnSpc>
                        <a:spcBef>
                          <a:spcPts val="5"/>
                        </a:spcBef>
                      </a:pPr>
                      <a:r>
                        <a:rPr sz="2400" kern="0" spc="0" dirty="0">
                          <a:solidFill>
                            <a:srgbClr val="565856">
                              <a:alpha val="100000"/>
                            </a:srgbClr>
                          </a:solidFill>
                          <a:latin typeface="Arial" panose="020B0604020202020204"/>
                          <a:ea typeface="Arial" panose="020B0604020202020204"/>
                          <a:cs typeface="Arial" panose="020B0604020202020204"/>
                        </a:rPr>
                        <a:t>•    </a:t>
                      </a:r>
                      <a:r>
                        <a:rPr sz="2400" kern="0" dirty="0">
                          <a:solidFill>
                            <a:srgbClr val="565856">
                              <a:alpha val="100000"/>
                            </a:srgbClr>
                          </a:solidFill>
                          <a:latin typeface="微软雅黑" panose="020B0503020204020204" charset="-122"/>
                          <a:ea typeface="微软雅黑" panose="020B0503020204020204" charset="-122"/>
                          <a:cs typeface="微软雅黑" panose="020B0503020204020204" charset="-122"/>
                        </a:rPr>
                        <a:t>With high wear resistance and corrosion resistance, high hardness, suitable for all kinds of precision machinery, mold, bearings, transportation tools, home appliances, etc. . It is widely used for making parts with resistance to atmosphere, water vapor, water, oxidation and acid corrosion.</a:t>
                      </a:r>
                      <a:endParaRPr sz="2400" kern="0" dirty="0">
                        <a:solidFill>
                          <a:srgbClr val="565856">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lnL w="3175" cap="flat" cmpd="sng" algn="ctr">
                      <a:solidFill>
                        <a:srgbClr val="D9D9D9"/>
                      </a:solidFill>
                      <a:prstDash val="solid"/>
                      <a:round/>
                      <a:headEnd type="none" w="med" len="med"/>
                      <a:tailEnd type="none" w="med" len="med"/>
                    </a:lnL>
                    <a:lnR w="3175" cap="flat" cmpd="sng" algn="ctr">
                      <a:solidFill>
                        <a:srgbClr val="D9D9D9"/>
                      </a:solidFill>
                      <a:prstDash val="solid"/>
                      <a:round/>
                      <a:headEnd type="none" w="med" len="med"/>
                      <a:tailEnd type="none" w="med" len="med"/>
                    </a:lnR>
                    <a:lnT w="3175" cap="flat" cmpd="sng" algn="ctr">
                      <a:solidFill>
                        <a:srgbClr val="D9D9D9"/>
                      </a:solidFill>
                      <a:prstDash val="solid"/>
                      <a:round/>
                      <a:headEnd type="none" w="med" len="med"/>
                      <a:tailEnd type="none" w="med" len="med"/>
                    </a:lnT>
                    <a:lnB w="3175" cap="flat" cmpd="sng" algn="ctr">
                      <a:solidFill>
                        <a:srgbClr val="D9D9D9"/>
                      </a:solidFill>
                      <a:prstDash val="solid"/>
                      <a:round/>
                      <a:headEnd type="none" w="med" len="med"/>
                      <a:tailEnd type="none" w="med" len="med"/>
                    </a:lnB>
                    <a:solidFill>
                      <a:srgbClr val="F2F2F2"/>
                    </a:solidFill>
                  </a:tcPr>
                </a:tc>
              </a:tr>
            </a:tbl>
          </a:graphicData>
        </a:graphic>
      </p:graphicFrame>
      <p:graphicFrame>
        <p:nvGraphicFramePr>
          <p:cNvPr id="48" name="table 48"/>
          <p:cNvGraphicFramePr>
            <a:graphicFrameLocks noGrp="1"/>
          </p:cNvGraphicFramePr>
          <p:nvPr/>
        </p:nvGraphicFramePr>
        <p:xfrm>
          <a:off x="10864088" y="7615555"/>
          <a:ext cx="11364595" cy="4157345"/>
        </p:xfrm>
        <a:graphic>
          <a:graphicData uri="http://schemas.openxmlformats.org/drawingml/2006/table">
            <a:tbl>
              <a:tblPr/>
              <a:tblGrid>
                <a:gridCol w="2136775"/>
                <a:gridCol w="1653539"/>
                <a:gridCol w="1892300"/>
                <a:gridCol w="1891664"/>
                <a:gridCol w="1892300"/>
                <a:gridCol w="1898014"/>
              </a:tblGrid>
              <a:tr h="909955">
                <a:tc gridSpan="6">
                  <a:txBody>
                    <a:bodyPr/>
                    <a:lstStyle/>
                    <a:p>
                      <a:pPr algn="l" rtl="0" eaLnBrk="0">
                        <a:lnSpc>
                          <a:spcPct val="105000"/>
                        </a:lnSpc>
                      </a:pPr>
                      <a:endParaRPr lang="en-US" altLang="en-US" sz="1000" dirty="0"/>
                    </a:p>
                    <a:p>
                      <a:pPr algn="l" rtl="0" eaLnBrk="0">
                        <a:lnSpc>
                          <a:spcPct val="106000"/>
                        </a:lnSpc>
                      </a:pPr>
                      <a:endParaRPr lang="en-US" altLang="en-US" sz="1000" dirty="0"/>
                    </a:p>
                    <a:p>
                      <a:pPr marL="5074920" algn="l" rtl="0" eaLnBrk="0">
                        <a:lnSpc>
                          <a:spcPct val="97000"/>
                        </a:lnSpc>
                        <a:spcBef>
                          <a:spcPts val="5"/>
                        </a:spcBef>
                      </a:pPr>
                      <a:r>
                        <a:rPr sz="2400" b="1"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Mechanical properties</a:t>
                      </a:r>
                      <a:endParaRPr lang="en-US" altLang="en-US" sz="24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r>
              <a:tr h="1619885">
                <a:tc>
                  <a:txBody>
                    <a:bodyPr/>
                    <a:lstStyle/>
                    <a:p>
                      <a:pPr algn="l" rtl="0" eaLnBrk="0">
                        <a:lnSpc>
                          <a:spcPct val="114000"/>
                        </a:lnSpc>
                      </a:pPr>
                      <a:endParaRPr lang="en-US" altLang="en-US" sz="1000" dirty="0"/>
                    </a:p>
                    <a:p>
                      <a:pPr algn="l" rtl="0" eaLnBrk="0">
                        <a:lnSpc>
                          <a:spcPct val="114000"/>
                        </a:lnSpc>
                      </a:pPr>
                      <a:endParaRPr lang="en-US" altLang="en-US" sz="1000" dirty="0"/>
                    </a:p>
                    <a:p>
                      <a:pPr algn="l" rtl="0" eaLnBrk="0">
                        <a:lnSpc>
                          <a:spcPct val="114000"/>
                        </a:lnSpc>
                      </a:pPr>
                      <a:endParaRPr lang="en-US" altLang="en-US" sz="1000" dirty="0"/>
                    </a:p>
                    <a:p>
                      <a:pPr algn="l" rtl="0" eaLnBrk="0">
                        <a:lnSpc>
                          <a:spcPct val="115000"/>
                        </a:lnSpc>
                      </a:pPr>
                      <a:endParaRPr lang="en-US" altLang="en-US" sz="1000" dirty="0"/>
                    </a:p>
                    <a:p>
                      <a:pPr marL="567055" algn="l" rtl="0" eaLnBrk="0">
                        <a:lnSpc>
                          <a:spcPts val="2330"/>
                        </a:lnSpc>
                        <a:spcBef>
                          <a:spcPts val="5"/>
                        </a:spcBef>
                      </a:pPr>
                      <a:r>
                        <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Element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9000"/>
                        </a:lnSpc>
                      </a:pPr>
                      <a:endParaRPr lang="en-US" altLang="en-US" sz="1000" dirty="0"/>
                    </a:p>
                    <a:p>
                      <a:pPr algn="l" rtl="0" eaLnBrk="0">
                        <a:lnSpc>
                          <a:spcPct val="119000"/>
                        </a:lnSpc>
                      </a:pPr>
                      <a:endParaRPr lang="en-US" altLang="en-US" sz="1000" dirty="0"/>
                    </a:p>
                    <a:p>
                      <a:pPr algn="l" rtl="0" eaLnBrk="0">
                        <a:lnSpc>
                          <a:spcPct val="119000"/>
                        </a:lnSpc>
                      </a:pPr>
                      <a:endParaRPr lang="en-US" altLang="en-US" sz="1000" dirty="0"/>
                    </a:p>
                    <a:p>
                      <a:pPr algn="l" rtl="0" eaLnBrk="0">
                        <a:lnSpc>
                          <a:spcPct val="10000"/>
                        </a:lnSpc>
                      </a:pPr>
                      <a:endParaRPr lang="en-US" altLang="en-US" sz="100" dirty="0"/>
                    </a:p>
                    <a:p>
                      <a:pPr marL="631825" algn="l" rtl="0" eaLnBrk="0">
                        <a:lnSpc>
                          <a:spcPct val="93000"/>
                        </a:lnSpc>
                      </a:pP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Tensile strength</a:t>
                      </a:r>
                      <a:r>
                        <a:rPr lang="en-US"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(σ</a:t>
                      </a:r>
                      <a:r>
                        <a:rPr sz="2000" kern="0" spc="50" baseline="-17000" dirty="0">
                          <a:solidFill>
                            <a:srgbClr val="3A3B39">
                              <a:alpha val="100000"/>
                            </a:srgbClr>
                          </a:solidFill>
                          <a:latin typeface="微软雅黑" panose="020B0503020204020204" charset="-122"/>
                          <a:ea typeface="微软雅黑" panose="020B0503020204020204" charset="-122"/>
                          <a:cs typeface="微软雅黑" panose="020B0503020204020204" charset="-122"/>
                        </a:rPr>
                        <a:t>b</a:t>
                      </a:r>
                      <a:r>
                        <a:rPr sz="1900"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MPa</a:t>
                      </a:r>
                      <a:r>
                        <a:rPr sz="1900"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9000"/>
                        </a:lnSpc>
                      </a:pPr>
                      <a:endParaRPr lang="en-US" altLang="en-US" sz="1000" dirty="0"/>
                    </a:p>
                    <a:p>
                      <a:pPr algn="l" rtl="0" eaLnBrk="0">
                        <a:lnSpc>
                          <a:spcPct val="119000"/>
                        </a:lnSpc>
                      </a:pPr>
                      <a:endParaRPr lang="en-US" altLang="en-US" sz="1000" dirty="0"/>
                    </a:p>
                    <a:p>
                      <a:pPr algn="l" rtl="0" eaLnBrk="0">
                        <a:lnSpc>
                          <a:spcPct val="120000"/>
                        </a:lnSpc>
                      </a:pPr>
                      <a:endParaRPr lang="en-US" altLang="en-US" sz="1000" dirty="0"/>
                    </a:p>
                    <a:p>
                      <a:pPr marL="476250" indent="155575" algn="l" rtl="0" eaLnBrk="0">
                        <a:lnSpc>
                          <a:spcPct val="102000"/>
                        </a:lnSpc>
                        <a:spcBef>
                          <a:spcPts val="0"/>
                        </a:spcBef>
                      </a:pPr>
                      <a:r>
                        <a:rPr lang="en-US"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Y</a:t>
                      </a: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ield</a:t>
                      </a: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(σ</a:t>
                      </a:r>
                      <a:r>
                        <a:rPr sz="2000" kern="0" spc="-80" baseline="-21000" dirty="0">
                          <a:solidFill>
                            <a:srgbClr val="3A3B39">
                              <a:alpha val="100000"/>
                            </a:srgbClr>
                          </a:solidFill>
                          <a:latin typeface="微软雅黑" panose="020B0503020204020204" charset="-122"/>
                          <a:ea typeface="微软雅黑" panose="020B0503020204020204" charset="-122"/>
                          <a:cs typeface="微软雅黑" panose="020B0503020204020204" charset="-122"/>
                        </a:rPr>
                        <a:t>P0.2</a:t>
                      </a: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/MPa）</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r" rtl="0" eaLnBrk="0">
                        <a:lnSpc>
                          <a:spcPct val="119000"/>
                        </a:lnSpc>
                      </a:pPr>
                      <a:endParaRPr lang="en-US" altLang="en-US" sz="1000" dirty="0"/>
                    </a:p>
                    <a:p>
                      <a:pPr algn="r" rtl="0" eaLnBrk="0">
                        <a:lnSpc>
                          <a:spcPct val="119000"/>
                        </a:lnSpc>
                      </a:pPr>
                      <a:endParaRPr lang="en-US" altLang="en-US" sz="1000" dirty="0"/>
                    </a:p>
                    <a:p>
                      <a:pPr algn="r" rtl="0" eaLnBrk="0">
                        <a:lnSpc>
                          <a:spcPct val="119000"/>
                        </a:lnSpc>
                      </a:pPr>
                      <a:endParaRPr lang="en-US" altLang="en-US" sz="1000" dirty="0"/>
                    </a:p>
                    <a:p>
                      <a:pPr algn="r" rtl="0" eaLnBrk="0">
                        <a:lnSpc>
                          <a:spcPct val="119000"/>
                        </a:lnSpc>
                      </a:pPr>
                      <a:endParaRPr lang="en-US" altLang="en-US" sz="1000" dirty="0"/>
                    </a:p>
                    <a:p>
                      <a:pPr lvl="1" algn="r" rtl="0" eaLnBrk="0">
                        <a:lnSpc>
                          <a:spcPct val="10000"/>
                        </a:lnSpc>
                      </a:pPr>
                      <a:r>
                        <a:rPr lang="en-US"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Elongation</a:t>
                      </a:r>
                      <a:r>
                        <a:rPr sz="1600" kern="0" spc="-9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6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r" rtl="0" eaLnBrk="0">
                        <a:lnSpc>
                          <a:spcPct val="119000"/>
                        </a:lnSpc>
                      </a:pPr>
                      <a:endParaRPr lang="en-US" altLang="en-US" sz="1000" dirty="0"/>
                    </a:p>
                    <a:p>
                      <a:pPr algn="r" rtl="0" eaLnBrk="0">
                        <a:lnSpc>
                          <a:spcPct val="119000"/>
                        </a:lnSpc>
                      </a:pPr>
                      <a:endParaRPr lang="en-US" altLang="en-US" sz="1000" dirty="0"/>
                    </a:p>
                    <a:p>
                      <a:pPr algn="r" rtl="0" eaLnBrk="0">
                        <a:lnSpc>
                          <a:spcPct val="119000"/>
                        </a:lnSpc>
                      </a:pPr>
                      <a:endParaRPr lang="en-US" altLang="en-US" sz="1000" dirty="0"/>
                    </a:p>
                    <a:p>
                      <a:pPr marL="327025" algn="l" rtl="0" eaLnBrk="0">
                        <a:lnSpc>
                          <a:spcPts val="2315"/>
                        </a:lnSpc>
                        <a:spcBef>
                          <a:spcPts val="5"/>
                        </a:spcBef>
                      </a:pPr>
                      <a:r>
                        <a:rPr sz="1900"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rPr>
                        <a:t>Section shrinkage</a:t>
                      </a:r>
                      <a:endParaRPr sz="1900"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endParaRPr>
                    </a:p>
                    <a:p>
                      <a:pPr marL="745490" algn="r" rtl="0" eaLnBrk="0">
                        <a:lnSpc>
                          <a:spcPts val="2125"/>
                        </a:lnSpc>
                        <a:spcBef>
                          <a:spcPts val="80"/>
                        </a:spcBef>
                      </a:pPr>
                      <a:r>
                        <a:rPr sz="1600" kern="0" spc="-9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6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9000"/>
                        </a:lnSpc>
                      </a:pPr>
                      <a:endParaRPr lang="en-US" altLang="en-US" sz="1000" dirty="0"/>
                    </a:p>
                    <a:p>
                      <a:pPr algn="l" rtl="0" eaLnBrk="0">
                        <a:lnSpc>
                          <a:spcPct val="119000"/>
                        </a:lnSpc>
                      </a:pPr>
                      <a:endParaRPr lang="en-US" altLang="en-US" sz="1000" dirty="0"/>
                    </a:p>
                    <a:p>
                      <a:pPr algn="l" rtl="0" eaLnBrk="0">
                        <a:lnSpc>
                          <a:spcPct val="119000"/>
                        </a:lnSpc>
                      </a:pPr>
                      <a:endParaRPr lang="en-US" altLang="en-US" sz="1000" dirty="0"/>
                    </a:p>
                    <a:p>
                      <a:pPr algn="l" rtl="0" eaLnBrk="0">
                        <a:lnSpc>
                          <a:spcPct val="10000"/>
                        </a:lnSpc>
                      </a:pPr>
                      <a:endParaRPr lang="en-US" altLang="en-US" sz="100" dirty="0"/>
                    </a:p>
                    <a:p>
                      <a:pPr marL="694055" algn="l" rtl="0" eaLnBrk="0">
                        <a:lnSpc>
                          <a:spcPct val="93000"/>
                        </a:lnSpc>
                      </a:pPr>
                      <a:r>
                        <a:rPr lang="en-US" altLang="en-US" sz="1900" dirty="0"/>
                        <a:t>Hardness</a:t>
                      </a:r>
                      <a:endParaRPr lang="en-US" altLang="en-US" sz="1900" dirty="0"/>
                    </a:p>
                    <a:p>
                      <a:pPr marL="593725" algn="l" rtl="0" eaLnBrk="0">
                        <a:lnSpc>
                          <a:spcPts val="2400"/>
                        </a:lnSpc>
                      </a:pPr>
                      <a:r>
                        <a:rPr sz="1800" kern="0" spc="-130" dirty="0">
                          <a:solidFill>
                            <a:srgbClr val="3A3B39">
                              <a:alpha val="100000"/>
                            </a:srgbClr>
                          </a:solidFill>
                          <a:latin typeface="微软雅黑" panose="020B0503020204020204" charset="-122"/>
                          <a:ea typeface="微软雅黑" panose="020B0503020204020204" charset="-122"/>
                          <a:cs typeface="微软雅黑" panose="020B0503020204020204" charset="-122"/>
                        </a:rPr>
                        <a:t>（HRC）</a:t>
                      </a:r>
                      <a:endParaRPr lang="en-US" altLang="en-US" sz="1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r>
              <a:tr h="1626235">
                <a:tc>
                  <a:txBody>
                    <a:bodyPr/>
                    <a:lstStyle/>
                    <a:p>
                      <a:pPr algn="l" rtl="0" eaLnBrk="0">
                        <a:lnSpc>
                          <a:spcPct val="114000"/>
                        </a:lnSpc>
                      </a:pPr>
                      <a:endParaRPr lang="en-US" altLang="en-US" sz="1000" dirty="0"/>
                    </a:p>
                    <a:p>
                      <a:pPr algn="l" rtl="0" eaLnBrk="0">
                        <a:lnSpc>
                          <a:spcPct val="114000"/>
                        </a:lnSpc>
                      </a:pPr>
                      <a:endParaRPr lang="en-US" altLang="en-US" sz="1000" dirty="0"/>
                    </a:p>
                    <a:p>
                      <a:pPr algn="l" rtl="0" eaLnBrk="0">
                        <a:lnSpc>
                          <a:spcPct val="114000"/>
                        </a:lnSpc>
                      </a:pPr>
                      <a:endParaRPr lang="en-US" altLang="en-US" sz="1000" dirty="0"/>
                    </a:p>
                    <a:p>
                      <a:pPr algn="l" rtl="0" eaLnBrk="0">
                        <a:lnSpc>
                          <a:spcPct val="115000"/>
                        </a:lnSpc>
                      </a:pPr>
                      <a:r>
                        <a:rPr lang="en-US"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   </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Conten</a:t>
                      </a:r>
                      <a:r>
                        <a:rPr lang="en-US"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t</a:t>
                      </a:r>
                      <a:r>
                        <a:rPr sz="1900" b="1" kern="0" spc="23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r>
                        <a:rPr sz="1900" b="1"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wt</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5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marL="675005" algn="l" rtl="0" eaLnBrk="0">
                        <a:lnSpc>
                          <a:spcPct val="88000"/>
                        </a:lnSpc>
                        <a:spcBef>
                          <a:spcPts val="5"/>
                        </a:spcBef>
                      </a:pP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1050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5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marL="735330" algn="l" rtl="0" eaLnBrk="0">
                        <a:lnSpc>
                          <a:spcPct val="88000"/>
                        </a:lnSpc>
                        <a:spcBef>
                          <a:spcPts val="5"/>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910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5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marL="824230" algn="l" rtl="0" eaLnBrk="0">
                        <a:lnSpc>
                          <a:spcPct val="88000"/>
                        </a:lnSpc>
                        <a:spcBef>
                          <a:spcPts val="5"/>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12</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6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algn="l" rtl="0" eaLnBrk="0">
                        <a:lnSpc>
                          <a:spcPct val="117000"/>
                        </a:lnSpc>
                      </a:pPr>
                      <a:endParaRPr lang="en-US" altLang="en-US" sz="1000" dirty="0"/>
                    </a:p>
                    <a:p>
                      <a:pPr marL="815975" algn="l" rtl="0" eaLnBrk="0">
                        <a:lnSpc>
                          <a:spcPct val="87000"/>
                        </a:lnSpc>
                        <a:spcBef>
                          <a:spcPts val="5"/>
                        </a:spcBef>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30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6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algn="l" rtl="0" eaLnBrk="0">
                        <a:lnSpc>
                          <a:spcPct val="117000"/>
                        </a:lnSpc>
                      </a:pPr>
                      <a:endParaRPr lang="en-US" altLang="en-US" sz="1000" dirty="0"/>
                    </a:p>
                    <a:p>
                      <a:pPr marL="812800" algn="l" rtl="0" eaLnBrk="0">
                        <a:lnSpc>
                          <a:spcPct val="87000"/>
                        </a:lnSpc>
                        <a:spcBef>
                          <a:spcPts val="5"/>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28</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bl>
          </a:graphicData>
        </a:graphic>
      </p:graphicFrame>
      <p:sp>
        <p:nvSpPr>
          <p:cNvPr id="50" name="textbox 50"/>
          <p:cNvSpPr/>
          <p:nvPr/>
        </p:nvSpPr>
        <p:spPr>
          <a:xfrm>
            <a:off x="1868424" y="2775966"/>
            <a:ext cx="8435975" cy="2176779"/>
          </a:xfrm>
          <a:prstGeom prst="rect">
            <a:avLst/>
          </a:prstGeom>
          <a:solidFill>
            <a:srgbClr val="000000">
              <a:alpha val="69803"/>
            </a:srgbClr>
          </a:solidFill>
        </p:spPr>
        <p:txBody>
          <a:bodyPr vert="horz" wrap="square" lIns="0" tIns="0" rIns="0" bIns="0"/>
          <a:lstStyle/>
          <a:p>
            <a:pPr algn="l" rtl="0" eaLnBrk="0">
              <a:lnSpc>
                <a:spcPct val="112000"/>
              </a:lnSpc>
            </a:pPr>
            <a:endParaRPr lang="en-US" altLang="en-US" sz="1000" dirty="0"/>
          </a:p>
          <a:p>
            <a:pPr algn="l" rtl="0" eaLnBrk="0">
              <a:lnSpc>
                <a:spcPct val="112000"/>
              </a:lnSpc>
            </a:pPr>
            <a:endParaRPr lang="en-US" altLang="en-US" sz="1000" dirty="0"/>
          </a:p>
          <a:p>
            <a:pPr algn="l" rtl="0" eaLnBrk="0">
              <a:lnSpc>
                <a:spcPct val="112000"/>
              </a:lnSpc>
            </a:pPr>
            <a:endParaRPr lang="en-US" altLang="en-US" sz="1000" dirty="0"/>
          </a:p>
          <a:p>
            <a:pPr algn="l" rtl="0" eaLnBrk="0">
              <a:lnSpc>
                <a:spcPct val="112000"/>
              </a:lnSpc>
            </a:pPr>
            <a:endParaRPr lang="en-US" altLang="en-US" sz="1000" dirty="0"/>
          </a:p>
          <a:p>
            <a:pPr marL="796925" algn="l" rtl="0" eaLnBrk="0">
              <a:lnSpc>
                <a:spcPct val="84000"/>
              </a:lnSpc>
              <a:spcBef>
                <a:spcPts val="5"/>
              </a:spcBef>
              <a:tabLst>
                <a:tab pos="1200785" algn="l"/>
              </a:tabLst>
            </a:pPr>
            <a:r>
              <a:rPr sz="6000" kern="0" spc="0" dirty="0">
                <a:solidFill>
                  <a:srgbClr val="FFFFFF">
                    <a:alpha val="100000"/>
                  </a:srgbClr>
                </a:solidFill>
                <a:latin typeface="微软雅黑" panose="020B0503020204020204" charset="-122"/>
                <a:ea typeface="微软雅黑" panose="020B0503020204020204" charset="-122"/>
                <a:cs typeface="微软雅黑" panose="020B0503020204020204" charset="-122"/>
              </a:rPr>
              <a:t>	</a:t>
            </a:r>
            <a:r>
              <a:rPr sz="6000" kern="0" spc="-20" dirty="0">
                <a:solidFill>
                  <a:srgbClr val="FFFFFF">
                    <a:alpha val="100000"/>
                  </a:srgbClr>
                </a:solidFill>
                <a:latin typeface="微软雅黑" panose="020B0503020204020204" charset="-122"/>
                <a:ea typeface="微软雅黑" panose="020B0503020204020204" charset="-122"/>
                <a:cs typeface="微软雅黑" panose="020B0503020204020204" charset="-122"/>
              </a:rPr>
              <a:t>420</a:t>
            </a:r>
            <a:endParaRPr lang="en-US" altLang="en-US" sz="6000" dirty="0"/>
          </a:p>
        </p:txBody>
      </p:sp>
      <p:sp>
        <p:nvSpPr>
          <p:cNvPr id="52" name="path"/>
          <p:cNvSpPr/>
          <p:nvPr/>
        </p:nvSpPr>
        <p:spPr>
          <a:xfrm>
            <a:off x="2522982" y="3154679"/>
            <a:ext cx="142494" cy="1439418"/>
          </a:xfrm>
          <a:custGeom>
            <a:avLst/>
            <a:gdLst/>
            <a:ahLst/>
            <a:cxnLst/>
            <a:rect l="0" t="0" r="0" b="0"/>
            <a:pathLst>
              <a:path w="224" h="2266">
                <a:moveTo>
                  <a:pt x="0" y="2266"/>
                </a:moveTo>
                <a:lnTo>
                  <a:pt x="224" y="2266"/>
                </a:lnTo>
                <a:lnTo>
                  <a:pt x="224" y="0"/>
                </a:lnTo>
                <a:lnTo>
                  <a:pt x="0" y="0"/>
                </a:lnTo>
                <a:lnTo>
                  <a:pt x="0" y="2266"/>
                </a:lnTo>
                <a:close/>
              </a:path>
            </a:pathLst>
          </a:custGeom>
          <a:solidFill>
            <a:srgbClr val="FFFFFF">
              <a:alpha val="100000"/>
            </a:srgbClr>
          </a:solidFill>
          <a:ln cap="flat">
            <a:noFill/>
            <a:prstDash val="solid"/>
            <a:miter lim="0"/>
          </a:ln>
        </p:spPr>
        <p:txBody>
          <a:bodyPr rtlCol="0"/>
          <a:lstStyle/>
          <a:p>
            <a:pPr algn="ctr"/>
            <a:endParaRPr lang="zh-CN" altLang="en-US"/>
          </a:p>
        </p:txBody>
      </p:sp>
      <p:sp>
        <p:nvSpPr>
          <p:cNvPr id="54" name="textbox 54"/>
          <p:cNvSpPr/>
          <p:nvPr/>
        </p:nvSpPr>
        <p:spPr>
          <a:xfrm>
            <a:off x="1855470" y="1179830"/>
            <a:ext cx="10333355" cy="1377315"/>
          </a:xfrm>
          <a:prstGeom prst="rect">
            <a:avLst/>
          </a:prstGeom>
        </p:spPr>
        <p:txBody>
          <a:bodyPr vert="horz" wrap="square" lIns="0" tIns="0" rIns="0" bIns="0"/>
          <a:lstStyle/>
          <a:p>
            <a:pPr algn="l" rtl="0" eaLnBrk="0">
              <a:lnSpc>
                <a:spcPct val="145000"/>
              </a:lnSpc>
            </a:pPr>
            <a:endParaRPr lang="en-US" altLang="en-US" sz="1000" dirty="0"/>
          </a:p>
          <a:p>
            <a:pPr marL="154940" algn="l" rtl="0" eaLnBrk="0">
              <a:lnSpc>
                <a:spcPct val="97000"/>
              </a:lnSpc>
              <a:spcBef>
                <a:spcPts val="0"/>
              </a:spcBef>
              <a:tabLst>
                <a:tab pos="679450" algn="l"/>
              </a:tabLst>
            </a:pPr>
            <a:r>
              <a:rPr sz="72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7200"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rPr>
              <a:t>SLM</a:t>
            </a:r>
            <a:r>
              <a:rPr lang="en-US" sz="7200"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4000"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Physical properties of materials</a:t>
            </a:r>
            <a:endParaRPr lang="en-US" altLang="en-US" sz="4000" dirty="0"/>
          </a:p>
        </p:txBody>
      </p:sp>
      <p:sp>
        <p:nvSpPr>
          <p:cNvPr id="56" name="path"/>
          <p:cNvSpPr/>
          <p:nvPr/>
        </p:nvSpPr>
        <p:spPr>
          <a:xfrm>
            <a:off x="1868424" y="1192530"/>
            <a:ext cx="142494" cy="1256538"/>
          </a:xfrm>
          <a:custGeom>
            <a:avLst/>
            <a:gdLst/>
            <a:ahLst/>
            <a:cxnLst/>
            <a:rect l="0" t="0" r="0" b="0"/>
            <a:pathLst>
              <a:path w="224" h="1978">
                <a:moveTo>
                  <a:pt x="0" y="1978"/>
                </a:moveTo>
                <a:lnTo>
                  <a:pt x="224" y="1978"/>
                </a:lnTo>
                <a:lnTo>
                  <a:pt x="224" y="0"/>
                </a:lnTo>
                <a:lnTo>
                  <a:pt x="0" y="0"/>
                </a:lnTo>
                <a:lnTo>
                  <a:pt x="0" y="1978"/>
                </a:lnTo>
                <a:close/>
              </a:path>
            </a:pathLst>
          </a:custGeom>
          <a:solidFill>
            <a:srgbClr val="3A3B39">
              <a:alpha val="100000"/>
            </a:srgbClr>
          </a:solidFill>
          <a:ln cap="flat">
            <a:noFill/>
            <a:prstDash val="solid"/>
            <a:miter lim="0"/>
          </a:ln>
        </p:spPr>
        <p:txBody>
          <a:bodyPr rtlCol="0"/>
          <a:lstStyle/>
          <a:p>
            <a:pPr algn="ctr"/>
            <a:endParaRPr lang="zh-CN" altLang="en-US"/>
          </a:p>
        </p:txBody>
      </p:sp>
      <p:pic>
        <p:nvPicPr>
          <p:cNvPr id="2" name="图片 1"/>
          <p:cNvPicPr>
            <a:picLocks noChangeAspect="1"/>
          </p:cNvPicPr>
          <p:nvPr>
            <p:custDataLst>
              <p:tags r:id="rId1"/>
            </p:custDataLst>
          </p:nvPr>
        </p:nvPicPr>
        <p:blipFill>
          <a:blip r:embed="rId2"/>
          <a:stretch>
            <a:fillRect/>
          </a:stretch>
        </p:blipFill>
        <p:spPr>
          <a:xfrm>
            <a:off x="19723735" y="740410"/>
            <a:ext cx="2505075" cy="17145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4" name="table 64"/>
          <p:cNvGraphicFramePr>
            <a:graphicFrameLocks noGrp="1"/>
          </p:cNvGraphicFramePr>
          <p:nvPr/>
        </p:nvGraphicFramePr>
        <p:xfrm>
          <a:off x="10864088" y="2769869"/>
          <a:ext cx="11364595" cy="4530725"/>
        </p:xfrm>
        <a:graphic>
          <a:graphicData uri="http://schemas.openxmlformats.org/drawingml/2006/table">
            <a:tbl>
              <a:tblPr/>
              <a:tblGrid>
                <a:gridCol w="2009775"/>
                <a:gridCol w="1181100"/>
                <a:gridCol w="1375409"/>
                <a:gridCol w="1419860"/>
                <a:gridCol w="1310005"/>
                <a:gridCol w="1462404"/>
                <a:gridCol w="1289050"/>
                <a:gridCol w="1316989"/>
              </a:tblGrid>
              <a:tr h="909955">
                <a:tc gridSpan="8">
                  <a:txBody>
                    <a:bodyPr/>
                    <a:lstStyle/>
                    <a:p>
                      <a:pPr algn="l" rtl="0" eaLnBrk="0">
                        <a:lnSpc>
                          <a:spcPct val="105000"/>
                        </a:lnSpc>
                      </a:pPr>
                      <a:endParaRPr lang="en-US" altLang="en-US" sz="1000" dirty="0"/>
                    </a:p>
                    <a:p>
                      <a:pPr algn="l" rtl="0" eaLnBrk="0">
                        <a:lnSpc>
                          <a:spcPct val="106000"/>
                        </a:lnSpc>
                      </a:pPr>
                      <a:endParaRPr lang="en-US" altLang="en-US" sz="1000" dirty="0"/>
                    </a:p>
                    <a:p>
                      <a:pPr marL="5229860" algn="l" rtl="0" eaLnBrk="0">
                        <a:lnSpc>
                          <a:spcPct val="97000"/>
                        </a:lnSpc>
                        <a:spcBef>
                          <a:spcPts val="5"/>
                        </a:spcBef>
                      </a:pPr>
                      <a:r>
                        <a:rPr sz="2400" b="1"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Ingredient list</a:t>
                      </a:r>
                      <a:endParaRPr lang="en-US" altLang="en-US" sz="24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r>
              <a:tr h="903605">
                <a:tc>
                  <a:txBody>
                    <a:bodyPr/>
                    <a:lstStyle/>
                    <a:p>
                      <a:pPr algn="l" rtl="0" eaLnBrk="0">
                        <a:lnSpc>
                          <a:spcPct val="111000"/>
                        </a:lnSpc>
                      </a:pPr>
                      <a:endParaRPr lang="en-US" altLang="en-US" sz="1000" dirty="0"/>
                    </a:p>
                    <a:p>
                      <a:pPr algn="ctr" rtl="0" eaLnBrk="0">
                        <a:lnSpc>
                          <a:spcPct val="111000"/>
                        </a:lnSpc>
                      </a:pPr>
                      <a:r>
                        <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rPr>
                        <a:t>Element</a:t>
                      </a:r>
                      <a:endPar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5000"/>
                        </a:lnSpc>
                      </a:pPr>
                      <a:endParaRPr lang="en-US" altLang="en-US" sz="1000" dirty="0"/>
                    </a:p>
                    <a:p>
                      <a:pPr algn="l" rtl="0" eaLnBrk="0">
                        <a:lnSpc>
                          <a:spcPct val="116000"/>
                        </a:lnSpc>
                      </a:pPr>
                      <a:endParaRPr lang="en-US" altLang="en-US" sz="1000" dirty="0"/>
                    </a:p>
                    <a:p>
                      <a:pPr algn="l" rtl="0" eaLnBrk="0">
                        <a:lnSpc>
                          <a:spcPct val="9000"/>
                        </a:lnSpc>
                      </a:pPr>
                      <a:endParaRPr lang="en-US" altLang="en-US" sz="100" dirty="0"/>
                    </a:p>
                    <a:p>
                      <a:pPr marL="594995" algn="l" rtl="0" eaLnBrk="0">
                        <a:lnSpc>
                          <a:spcPct val="86000"/>
                        </a:lnSpc>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Fe</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4000"/>
                        </a:lnSpc>
                      </a:pPr>
                      <a:endParaRPr lang="en-US" altLang="en-US" sz="1000" dirty="0"/>
                    </a:p>
                    <a:p>
                      <a:pPr algn="l" rtl="0" eaLnBrk="0">
                        <a:lnSpc>
                          <a:spcPct val="115000"/>
                        </a:lnSpc>
                      </a:pPr>
                      <a:endParaRPr lang="en-US" altLang="en-US" sz="1000" dirty="0"/>
                    </a:p>
                    <a:p>
                      <a:pPr algn="l" rtl="0" eaLnBrk="0">
                        <a:lnSpc>
                          <a:spcPct val="10000"/>
                        </a:lnSpc>
                      </a:pPr>
                      <a:endParaRPr lang="en-US" altLang="en-US" sz="100" dirty="0"/>
                    </a:p>
                    <a:p>
                      <a:pPr marL="637540" algn="l" rtl="0" eaLnBrk="0">
                        <a:lnSpc>
                          <a:spcPct val="87000"/>
                        </a:lnSpc>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C</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5000"/>
                        </a:lnSpc>
                      </a:pPr>
                      <a:endParaRPr lang="en-US" altLang="en-US" sz="1000" dirty="0"/>
                    </a:p>
                    <a:p>
                      <a:pPr algn="l" rtl="0" eaLnBrk="0">
                        <a:lnSpc>
                          <a:spcPct val="116000"/>
                        </a:lnSpc>
                      </a:pPr>
                      <a:endParaRPr lang="en-US" altLang="en-US" sz="1000" dirty="0"/>
                    </a:p>
                    <a:p>
                      <a:pPr algn="l" rtl="0" eaLnBrk="0">
                        <a:lnSpc>
                          <a:spcPct val="9000"/>
                        </a:lnSpc>
                      </a:pPr>
                      <a:endParaRPr lang="en-US" altLang="en-US" sz="100" dirty="0"/>
                    </a:p>
                    <a:p>
                      <a:pPr marL="532130" algn="l" rtl="0" eaLnBrk="0">
                        <a:lnSpc>
                          <a:spcPct val="86000"/>
                        </a:lnSpc>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Mn</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3000"/>
                        </a:lnSpc>
                      </a:pPr>
                      <a:endParaRPr lang="en-US" altLang="en-US" sz="1000" dirty="0"/>
                    </a:p>
                    <a:p>
                      <a:pPr algn="l" rtl="0" eaLnBrk="0">
                        <a:lnSpc>
                          <a:spcPct val="113000"/>
                        </a:lnSpc>
                      </a:pPr>
                      <a:endParaRPr lang="en-US" altLang="en-US" sz="1000" dirty="0"/>
                    </a:p>
                    <a:p>
                      <a:pPr marL="618490" algn="l" rtl="0" eaLnBrk="0">
                        <a:lnSpc>
                          <a:spcPct val="89000"/>
                        </a:lnSpc>
                        <a:spcBef>
                          <a:spcPts val="0"/>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Si</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4000"/>
                        </a:lnSpc>
                      </a:pPr>
                      <a:endParaRPr lang="en-US" altLang="en-US" sz="1000" dirty="0"/>
                    </a:p>
                    <a:p>
                      <a:pPr algn="l" rtl="0" eaLnBrk="0">
                        <a:lnSpc>
                          <a:spcPct val="115000"/>
                        </a:lnSpc>
                      </a:pPr>
                      <a:endParaRPr lang="en-US" altLang="en-US" sz="1000" dirty="0"/>
                    </a:p>
                    <a:p>
                      <a:pPr algn="l" rtl="0" eaLnBrk="0">
                        <a:lnSpc>
                          <a:spcPct val="10000"/>
                        </a:lnSpc>
                      </a:pPr>
                      <a:endParaRPr lang="en-US" altLang="en-US" sz="100" dirty="0"/>
                    </a:p>
                    <a:p>
                      <a:pPr marL="589280" algn="l" rtl="0" eaLnBrk="0">
                        <a:lnSpc>
                          <a:spcPct val="87000"/>
                        </a:lnSpc>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Cr</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3000"/>
                        </a:lnSpc>
                      </a:pPr>
                      <a:endParaRPr lang="en-US" altLang="en-US" sz="1000" dirty="0"/>
                    </a:p>
                    <a:p>
                      <a:pPr algn="l" rtl="0" eaLnBrk="0">
                        <a:lnSpc>
                          <a:spcPct val="113000"/>
                        </a:lnSpc>
                      </a:pPr>
                      <a:endParaRPr lang="en-US" altLang="en-US" sz="1000" dirty="0"/>
                    </a:p>
                    <a:p>
                      <a:pPr marL="597535" algn="l" rtl="0" eaLnBrk="0">
                        <a:lnSpc>
                          <a:spcPct val="89000"/>
                        </a:lnSpc>
                        <a:spcBef>
                          <a:spcPts val="0"/>
                        </a:spcBef>
                      </a:pPr>
                      <a:r>
                        <a:rPr sz="1900"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Ni</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4000"/>
                        </a:lnSpc>
                      </a:pPr>
                      <a:endParaRPr lang="en-US" altLang="en-US" sz="1000" dirty="0"/>
                    </a:p>
                    <a:p>
                      <a:pPr algn="l" rtl="0" eaLnBrk="0">
                        <a:lnSpc>
                          <a:spcPct val="115000"/>
                        </a:lnSpc>
                      </a:pPr>
                      <a:endParaRPr lang="en-US" altLang="en-US" sz="1000" dirty="0"/>
                    </a:p>
                    <a:p>
                      <a:pPr algn="l" rtl="0" eaLnBrk="0">
                        <a:lnSpc>
                          <a:spcPct val="10000"/>
                        </a:lnSpc>
                      </a:pPr>
                      <a:endParaRPr lang="en-US" altLang="en-US" sz="100" dirty="0"/>
                    </a:p>
                    <a:p>
                      <a:pPr marL="556895" algn="l" rtl="0" eaLnBrk="0">
                        <a:lnSpc>
                          <a:spcPct val="87000"/>
                        </a:lnSpc>
                      </a:pP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Co</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r>
              <a:tr h="903605">
                <a:tc>
                  <a:txBody>
                    <a:bodyPr/>
                    <a:lstStyle/>
                    <a:p>
                      <a:pPr algn="l" rtl="0" eaLnBrk="0">
                        <a:lnSpc>
                          <a:spcPct val="111000"/>
                        </a:lnSpc>
                      </a:pPr>
                      <a:endParaRPr lang="en-US" altLang="en-US" sz="1000" dirty="0"/>
                    </a:p>
                    <a:p>
                      <a:pPr algn="l" rtl="0" eaLnBrk="0">
                        <a:lnSpc>
                          <a:spcPct val="111000"/>
                        </a:lnSpc>
                      </a:pPr>
                      <a:endParaRPr lang="en-US" altLang="en-US" sz="1000" dirty="0"/>
                    </a:p>
                    <a:p>
                      <a:pPr marL="149860" algn="l" rtl="0" eaLnBrk="0">
                        <a:lnSpc>
                          <a:spcPct val="99000"/>
                        </a:lnSpc>
                        <a:spcBef>
                          <a:spcPts val="0"/>
                        </a:spcBef>
                      </a:pP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Content</a:t>
                      </a:r>
                      <a:r>
                        <a:rPr sz="1900" b="1" kern="0" spc="23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r>
                        <a:rPr sz="1900" b="1"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wt</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2000"/>
                        </a:lnSpc>
                      </a:pPr>
                      <a:endParaRPr lang="en-US" altLang="en-US" sz="1000" dirty="0"/>
                    </a:p>
                    <a:p>
                      <a:pPr algn="l" rtl="0" eaLnBrk="0">
                        <a:lnSpc>
                          <a:spcPct val="112000"/>
                        </a:lnSpc>
                      </a:pPr>
                      <a:endParaRPr lang="en-US" altLang="en-US" sz="1000" dirty="0"/>
                    </a:p>
                    <a:p>
                      <a:pPr marL="520065" algn="l" rtl="0" eaLnBrk="0">
                        <a:lnSpc>
                          <a:spcPct val="90000"/>
                        </a:lnSpc>
                        <a:spcBef>
                          <a:spcPts val="5"/>
                        </a:spcBef>
                      </a:pP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Bal</a:t>
                      </a:r>
                      <a:r>
                        <a:rPr sz="1900" kern="0" spc="4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393065" algn="l" rtl="0" eaLnBrk="0">
                        <a:lnSpc>
                          <a:spcPts val="2560"/>
                        </a:lnSpc>
                        <a:spcBef>
                          <a:spcPts val="0"/>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≤0.03</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467995" algn="l" rtl="0" eaLnBrk="0">
                        <a:lnSpc>
                          <a:spcPts val="2560"/>
                        </a:lnSpc>
                        <a:spcBef>
                          <a:spcPts val="0"/>
                        </a:spcBef>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≤0.1</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467360" algn="l" rtl="0" eaLnBrk="0">
                        <a:lnSpc>
                          <a:spcPts val="2560"/>
                        </a:lnSpc>
                        <a:spcBef>
                          <a:spcPts val="0"/>
                        </a:spcBef>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≤0.1</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467995" algn="l" rtl="0" eaLnBrk="0">
                        <a:lnSpc>
                          <a:spcPts val="2560"/>
                        </a:lnSpc>
                        <a:spcBef>
                          <a:spcPts val="0"/>
                        </a:spcBef>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≤0.5</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312420" algn="l" rtl="0" eaLnBrk="0">
                        <a:lnSpc>
                          <a:spcPts val="2560"/>
                        </a:lnSpc>
                        <a:spcBef>
                          <a:spcPts val="0"/>
                        </a:spcBef>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17～19</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4000"/>
                        </a:lnSpc>
                      </a:pPr>
                      <a:endParaRPr lang="en-US" altLang="en-US" sz="1000" dirty="0"/>
                    </a:p>
                    <a:p>
                      <a:pPr algn="l" rtl="0" eaLnBrk="0">
                        <a:lnSpc>
                          <a:spcPct val="114000"/>
                        </a:lnSpc>
                      </a:pPr>
                      <a:endParaRPr lang="en-US" altLang="en-US" sz="1000" dirty="0"/>
                    </a:p>
                    <a:p>
                      <a:pPr marL="339090" algn="l" rtl="0" eaLnBrk="0">
                        <a:lnSpc>
                          <a:spcPct val="88000"/>
                        </a:lnSpc>
                        <a:spcBef>
                          <a:spcPts val="0"/>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8.5-10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r h="903605">
                <a:tc>
                  <a:txBody>
                    <a:bodyPr/>
                    <a:lstStyle/>
                    <a:p>
                      <a:pPr algn="l" rtl="0" eaLnBrk="0">
                        <a:lnSpc>
                          <a:spcPct val="111000"/>
                        </a:lnSpc>
                      </a:pPr>
                      <a:endParaRPr lang="en-US" altLang="en-US" sz="1000" dirty="0"/>
                    </a:p>
                    <a:p>
                      <a:pPr algn="l" rtl="0" eaLnBrk="0">
                        <a:lnSpc>
                          <a:spcPct val="111000"/>
                        </a:lnSpc>
                      </a:pPr>
                      <a:endParaRPr lang="en-US" altLang="en-US" sz="1000" dirty="0"/>
                    </a:p>
                    <a:p>
                      <a:pPr marL="567055" algn="l" rtl="0" eaLnBrk="0">
                        <a:lnSpc>
                          <a:spcPts val="2330"/>
                        </a:lnSpc>
                        <a:spcBef>
                          <a:spcPts val="5"/>
                        </a:spcBef>
                      </a:pPr>
                      <a:r>
                        <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rPr>
                        <a:t>Element</a:t>
                      </a:r>
                      <a:endPar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6000"/>
                        </a:lnSpc>
                      </a:pPr>
                      <a:endParaRPr lang="en-US" altLang="en-US" sz="1000" dirty="0"/>
                    </a:p>
                    <a:p>
                      <a:pPr algn="l" rtl="0" eaLnBrk="0">
                        <a:lnSpc>
                          <a:spcPct val="116000"/>
                        </a:lnSpc>
                      </a:pPr>
                      <a:endParaRPr lang="en-US" altLang="en-US" sz="1000" dirty="0"/>
                    </a:p>
                    <a:p>
                      <a:pPr marL="530225" algn="l" rtl="0" eaLnBrk="0">
                        <a:lnSpc>
                          <a:spcPct val="86000"/>
                        </a:lnSpc>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Mo</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3000"/>
                        </a:lnSpc>
                      </a:pPr>
                      <a:endParaRPr lang="en-US" altLang="en-US" sz="1000" dirty="0"/>
                    </a:p>
                    <a:p>
                      <a:pPr algn="l" rtl="0" eaLnBrk="0">
                        <a:lnSpc>
                          <a:spcPct val="113000"/>
                        </a:lnSpc>
                      </a:pPr>
                      <a:endParaRPr lang="en-US" altLang="en-US" sz="1000" dirty="0"/>
                    </a:p>
                    <a:p>
                      <a:pPr marL="608330" algn="l" rtl="0" eaLnBrk="0">
                        <a:lnSpc>
                          <a:spcPct val="89000"/>
                        </a:lnSpc>
                        <a:spcBef>
                          <a:spcPts val="5"/>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Ti</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2000"/>
                        </a:lnSpc>
                      </a:pPr>
                      <a:endParaRPr lang="en-US" altLang="en-US" sz="1000" dirty="0"/>
                    </a:p>
                    <a:p>
                      <a:pPr algn="l" rtl="0" eaLnBrk="0">
                        <a:lnSpc>
                          <a:spcPct val="112000"/>
                        </a:lnSpc>
                      </a:pPr>
                      <a:endParaRPr lang="en-US" altLang="en-US" sz="1000" dirty="0"/>
                    </a:p>
                    <a:p>
                      <a:pPr marL="589915" algn="l" rtl="0" eaLnBrk="0">
                        <a:lnSpc>
                          <a:spcPct val="90000"/>
                        </a:lnSpc>
                        <a:spcBef>
                          <a:spcPts val="5"/>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Al</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5000"/>
                        </a:lnSpc>
                      </a:pPr>
                      <a:endParaRPr lang="en-US" altLang="en-US" sz="1000" dirty="0"/>
                    </a:p>
                    <a:p>
                      <a:pPr algn="l" rtl="0" eaLnBrk="0">
                        <a:lnSpc>
                          <a:spcPct val="115000"/>
                        </a:lnSpc>
                      </a:pPr>
                      <a:endParaRPr lang="en-US" altLang="en-US" sz="1000" dirty="0"/>
                    </a:p>
                    <a:p>
                      <a:pPr marL="558800" algn="l" rtl="0" eaLnBrk="0">
                        <a:lnSpc>
                          <a:spcPct val="87000"/>
                        </a:lnSpc>
                        <a:spcBef>
                          <a:spcPts val="0"/>
                        </a:spcBef>
                      </a:pP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Cu</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5000"/>
                        </a:lnSpc>
                      </a:pPr>
                      <a:endParaRPr lang="en-US" altLang="en-US" sz="1000" dirty="0"/>
                    </a:p>
                    <a:p>
                      <a:pPr algn="l" rtl="0" eaLnBrk="0">
                        <a:lnSpc>
                          <a:spcPct val="115000"/>
                        </a:lnSpc>
                      </a:pPr>
                      <a:endParaRPr lang="en-US" altLang="en-US" sz="1000" dirty="0"/>
                    </a:p>
                    <a:p>
                      <a:pPr marL="652780" algn="l" rtl="0" eaLnBrk="0">
                        <a:lnSpc>
                          <a:spcPct val="87000"/>
                        </a:lnSpc>
                        <a:spcBef>
                          <a:spcPts val="0"/>
                        </a:spcBef>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S</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6000"/>
                        </a:lnSpc>
                      </a:pPr>
                      <a:endParaRPr lang="en-US" altLang="en-US" sz="1000" dirty="0"/>
                    </a:p>
                    <a:p>
                      <a:pPr algn="l" rtl="0" eaLnBrk="0">
                        <a:lnSpc>
                          <a:spcPct val="116000"/>
                        </a:lnSpc>
                      </a:pPr>
                      <a:endParaRPr lang="en-US" altLang="en-US" sz="1000" dirty="0"/>
                    </a:p>
                    <a:p>
                      <a:pPr marL="657225" algn="l" rtl="0" eaLnBrk="0">
                        <a:lnSpc>
                          <a:spcPct val="86000"/>
                        </a:lnSpc>
                        <a:spcBef>
                          <a:spcPts val="0"/>
                        </a:spcBef>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P</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00000"/>
                        </a:lnSpc>
                      </a:pP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r>
              <a:tr h="909955">
                <a:tc>
                  <a:txBody>
                    <a:bodyPr/>
                    <a:lstStyle/>
                    <a:p>
                      <a:pPr algn="l" rtl="0" eaLnBrk="0">
                        <a:lnSpc>
                          <a:spcPct val="111000"/>
                        </a:lnSpc>
                      </a:pPr>
                      <a:endParaRPr lang="en-US" altLang="en-US" sz="1000" dirty="0"/>
                    </a:p>
                    <a:p>
                      <a:pPr algn="l" rtl="0" eaLnBrk="0">
                        <a:lnSpc>
                          <a:spcPct val="111000"/>
                        </a:lnSpc>
                      </a:pPr>
                      <a:endParaRPr lang="en-US" altLang="en-US" sz="1000" dirty="0"/>
                    </a:p>
                    <a:p>
                      <a:pPr marL="149860" algn="l" rtl="0" eaLnBrk="0">
                        <a:lnSpc>
                          <a:spcPct val="99000"/>
                        </a:lnSpc>
                        <a:spcBef>
                          <a:spcPts val="5"/>
                        </a:spcBef>
                      </a:pP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Conten</a:t>
                      </a:r>
                      <a:r>
                        <a:rPr lang="en-US"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t</a:t>
                      </a:r>
                      <a:r>
                        <a:rPr sz="1900" b="1" kern="0" spc="23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r>
                        <a:rPr sz="1900" b="1"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wt</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5000"/>
                        </a:lnSpc>
                      </a:pPr>
                      <a:endParaRPr lang="en-US" altLang="en-US" sz="1000" dirty="0"/>
                    </a:p>
                    <a:p>
                      <a:pPr algn="l" rtl="0" eaLnBrk="0">
                        <a:lnSpc>
                          <a:spcPct val="115000"/>
                        </a:lnSpc>
                      </a:pPr>
                      <a:endParaRPr lang="en-US" altLang="en-US" sz="1000" dirty="0"/>
                    </a:p>
                    <a:p>
                      <a:pPr marL="298450" algn="l" rtl="0" eaLnBrk="0">
                        <a:lnSpc>
                          <a:spcPct val="87000"/>
                        </a:lnSpc>
                        <a:spcBef>
                          <a:spcPts val="0"/>
                        </a:spcBef>
                      </a:pPr>
                      <a:r>
                        <a:rPr sz="1900" kern="0" spc="40" dirty="0">
                          <a:solidFill>
                            <a:srgbClr val="3A3B39">
                              <a:alpha val="100000"/>
                            </a:srgbClr>
                          </a:solidFill>
                          <a:latin typeface="微软雅黑" panose="020B0503020204020204" charset="-122"/>
                          <a:ea typeface="微软雅黑" panose="020B0503020204020204" charset="-122"/>
                          <a:cs typeface="微软雅黑" panose="020B0503020204020204" charset="-122"/>
                        </a:rPr>
                        <a:t>4.5-5.3</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5000"/>
                        </a:lnSpc>
                      </a:pPr>
                      <a:endParaRPr lang="en-US" altLang="en-US" sz="1000" dirty="0"/>
                    </a:p>
                    <a:p>
                      <a:pPr algn="l" rtl="0" eaLnBrk="0">
                        <a:lnSpc>
                          <a:spcPct val="115000"/>
                        </a:lnSpc>
                      </a:pPr>
                      <a:endParaRPr lang="en-US" altLang="en-US" sz="1000" dirty="0"/>
                    </a:p>
                    <a:p>
                      <a:pPr marL="267970" algn="l" rtl="0" eaLnBrk="0">
                        <a:lnSpc>
                          <a:spcPct val="87000"/>
                        </a:lnSpc>
                        <a:spcBef>
                          <a:spcPts val="5"/>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0.6~0.8</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4000"/>
                        </a:lnSpc>
                      </a:pPr>
                      <a:endParaRPr lang="en-US" altLang="en-US" sz="1000" dirty="0"/>
                    </a:p>
                    <a:p>
                      <a:pPr algn="l" rtl="0" eaLnBrk="0">
                        <a:lnSpc>
                          <a:spcPct val="114000"/>
                        </a:lnSpc>
                      </a:pPr>
                      <a:endParaRPr lang="en-US" altLang="en-US" sz="1000" dirty="0"/>
                    </a:p>
                    <a:p>
                      <a:pPr marL="118745" algn="l" rtl="0" eaLnBrk="0">
                        <a:lnSpc>
                          <a:spcPct val="88000"/>
                        </a:lnSpc>
                        <a:spcBef>
                          <a:spcPts val="5"/>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0.05~0.15</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467360" algn="l" rtl="0" eaLnBrk="0">
                        <a:lnSpc>
                          <a:spcPts val="2560"/>
                        </a:lnSpc>
                        <a:spcBef>
                          <a:spcPts val="5"/>
                        </a:spcBef>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≤0.5</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393700" algn="l" rtl="0" eaLnBrk="0">
                        <a:lnSpc>
                          <a:spcPts val="2560"/>
                        </a:lnSpc>
                        <a:spcBef>
                          <a:spcPts val="5"/>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≤0.01</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393700" algn="l" rtl="0" eaLnBrk="0">
                        <a:lnSpc>
                          <a:spcPts val="2560"/>
                        </a:lnSpc>
                        <a:spcBef>
                          <a:spcPts val="5"/>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≤0.01</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00000"/>
                        </a:lnSpc>
                      </a:pP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bl>
          </a:graphicData>
        </a:graphic>
      </p:graphicFrame>
      <p:graphicFrame>
        <p:nvGraphicFramePr>
          <p:cNvPr id="66" name="table 66"/>
          <p:cNvGraphicFramePr>
            <a:graphicFrameLocks noGrp="1"/>
          </p:cNvGraphicFramePr>
          <p:nvPr>
            <p:custDataLst>
              <p:tags r:id="rId1"/>
            </p:custDataLst>
          </p:nvPr>
        </p:nvGraphicFramePr>
        <p:xfrm>
          <a:off x="1865630" y="5401310"/>
          <a:ext cx="8441055" cy="6595110"/>
        </p:xfrm>
        <a:graphic>
          <a:graphicData uri="http://schemas.openxmlformats.org/drawingml/2006/table">
            <a:tbl>
              <a:tblPr>
                <a:solidFill>
                  <a:srgbClr val="F2F2F2"/>
                </a:solidFill>
              </a:tblPr>
              <a:tblGrid>
                <a:gridCol w="8441055"/>
              </a:tblGrid>
              <a:tr h="740410">
                <a:tc>
                  <a:txBody>
                    <a:bodyPr/>
                    <a:lstStyle/>
                    <a:p>
                      <a:pPr algn="l" rtl="0" eaLnBrk="0">
                        <a:lnSpc>
                          <a:spcPct val="100000"/>
                        </a:lnSpc>
                      </a:pPr>
                      <a:endParaRPr lang="en-US" altLang="en-US" sz="1000" dirty="0"/>
                    </a:p>
                  </a:txBody>
                  <a:tcPr marL="0" marR="0" marT="0" marB="0" vert="horz">
                    <a:lnL w="3175" cap="flat" cmpd="sng" algn="ctr">
                      <a:solidFill>
                        <a:srgbClr val="BFBFBF"/>
                      </a:solidFill>
                      <a:prstDash val="solid"/>
                      <a:round/>
                      <a:headEnd type="none" w="med" len="med"/>
                      <a:tailEnd type="none" w="med" len="med"/>
                    </a:lnL>
                    <a:lnR w="3175" cap="flat" cmpd="sng" algn="ctr">
                      <a:solidFill>
                        <a:srgbClr val="BFBFBF"/>
                      </a:solidFill>
                      <a:prstDash val="solid"/>
                      <a:round/>
                      <a:headEnd type="none" w="med" len="med"/>
                      <a:tailEnd type="none" w="med" len="med"/>
                    </a:lnR>
                    <a:lnT w="3175" cap="flat" cmpd="sng" algn="ctr">
                      <a:solidFill>
                        <a:srgbClr val="BFBFBF"/>
                      </a:solidFill>
                      <a:prstDash val="solid"/>
                      <a:round/>
                      <a:headEnd type="none" w="med" len="med"/>
                      <a:tailEnd type="none" w="med" len="med"/>
                    </a:lnT>
                    <a:lnB w="3175" cap="flat" cmpd="sng" algn="ctr">
                      <a:solidFill>
                        <a:srgbClr val="BFBFBF"/>
                      </a:solidFill>
                      <a:prstDash val="solid"/>
                      <a:round/>
                      <a:headEnd type="none" w="med" len="med"/>
                      <a:tailEnd type="none" w="med" len="med"/>
                    </a:lnB>
                    <a:solidFill>
                      <a:srgbClr val="D9D9D9"/>
                    </a:solidFill>
                  </a:tcPr>
                </a:tc>
              </a:tr>
              <a:tr h="5854700">
                <a:tc>
                  <a:txBody>
                    <a:bodyPr/>
                    <a:lstStyle/>
                    <a:p>
                      <a:pPr algn="l" rtl="0" eaLnBrk="0">
                        <a:lnSpc>
                          <a:spcPct val="113000"/>
                        </a:lnSpc>
                      </a:pPr>
                      <a:endParaRPr lang="en-US" altLang="en-US" sz="1000" dirty="0"/>
                    </a:p>
                    <a:p>
                      <a:pPr algn="l" rtl="0" eaLnBrk="0">
                        <a:lnSpc>
                          <a:spcPct val="113000"/>
                        </a:lnSpc>
                      </a:pPr>
                      <a:endParaRPr lang="en-US" altLang="en-US" sz="1000" dirty="0"/>
                    </a:p>
                    <a:p>
                      <a:pPr algn="l" rtl="0" eaLnBrk="0">
                        <a:lnSpc>
                          <a:spcPct val="114000"/>
                        </a:lnSpc>
                      </a:pPr>
                      <a:endParaRPr lang="en-US" altLang="en-US" sz="1000" dirty="0"/>
                    </a:p>
                    <a:p>
                      <a:pPr algn="l" rtl="0" eaLnBrk="0">
                        <a:lnSpc>
                          <a:spcPct val="114000"/>
                        </a:lnSpc>
                      </a:pPr>
                      <a:endParaRPr lang="en-US" altLang="en-US" sz="1000" dirty="0"/>
                    </a:p>
                    <a:p>
                      <a:pPr marL="387350" algn="l" rtl="0" eaLnBrk="0">
                        <a:lnSpc>
                          <a:spcPct val="97000"/>
                        </a:lnSpc>
                        <a:spcBef>
                          <a:spcPts val="0"/>
                        </a:spcBef>
                      </a:pPr>
                      <a:r>
                        <a:rPr sz="2400" kern="0" spc="-20" dirty="0">
                          <a:solidFill>
                            <a:srgbClr val="565856">
                              <a:alpha val="100000"/>
                            </a:srgbClr>
                          </a:solidFill>
                          <a:latin typeface="Arial" panose="020B0604020202020204"/>
                          <a:ea typeface="Arial" panose="020B0604020202020204"/>
                          <a:cs typeface="Arial" panose="020B0604020202020204"/>
                        </a:rPr>
                        <a:t>•    </a:t>
                      </a:r>
                      <a:r>
                        <a:rPr lang="en-US" sz="2400" kern="0" spc="-20" dirty="0">
                          <a:solidFill>
                            <a:srgbClr val="565856">
                              <a:alpha val="100000"/>
                            </a:srgbClr>
                          </a:solidFill>
                          <a:latin typeface="Arial" panose="020B0604020202020204"/>
                          <a:ea typeface="Arial" panose="020B0604020202020204"/>
                          <a:cs typeface="Arial" panose="020B0604020202020204"/>
                        </a:rPr>
                        <a:t>Other Brands</a:t>
                      </a:r>
                      <a:r>
                        <a:rPr sz="2400" b="1" kern="0" spc="-20" dirty="0">
                          <a:solidFill>
                            <a:srgbClr val="565856">
                              <a:alpha val="100000"/>
                            </a:srgbClr>
                          </a:solidFill>
                          <a:latin typeface="微软雅黑" panose="020B0503020204020204" charset="-122"/>
                          <a:ea typeface="微软雅黑" panose="020B0503020204020204" charset="-122"/>
                          <a:cs typeface="微软雅黑" panose="020B0503020204020204" charset="-122"/>
                        </a:rPr>
                        <a:t>:</a:t>
                      </a:r>
                      <a:r>
                        <a:rPr sz="2400" b="1" kern="0" spc="250" dirty="0">
                          <a:solidFill>
                            <a:srgbClr val="565856">
                              <a:alpha val="100000"/>
                            </a:srgbClr>
                          </a:solidFill>
                          <a:latin typeface="微软雅黑" panose="020B0503020204020204" charset="-122"/>
                          <a:ea typeface="微软雅黑" panose="020B0503020204020204" charset="-122"/>
                          <a:cs typeface="微软雅黑" panose="020B0503020204020204" charset="-122"/>
                        </a:rPr>
                        <a:t> </a:t>
                      </a:r>
                      <a:r>
                        <a:rPr sz="2400" kern="0" spc="-20" dirty="0">
                          <a:solidFill>
                            <a:srgbClr val="565856">
                              <a:alpha val="100000"/>
                            </a:srgbClr>
                          </a:solidFill>
                          <a:latin typeface="微软雅黑" panose="020B0503020204020204" charset="-122"/>
                          <a:ea typeface="微软雅黑" panose="020B0503020204020204" charset="-122"/>
                          <a:cs typeface="微软雅黑" panose="020B0503020204020204" charset="-122"/>
                        </a:rPr>
                        <a:t>1.270</a:t>
                      </a:r>
                      <a:r>
                        <a:rPr sz="2400" kern="0" spc="-30" dirty="0">
                          <a:solidFill>
                            <a:srgbClr val="565856">
                              <a:alpha val="100000"/>
                            </a:srgbClr>
                          </a:solidFill>
                          <a:latin typeface="微软雅黑" panose="020B0503020204020204" charset="-122"/>
                          <a:ea typeface="微软雅黑" panose="020B0503020204020204" charset="-122"/>
                          <a:cs typeface="微软雅黑" panose="020B0503020204020204" charset="-122"/>
                        </a:rPr>
                        <a:t>9 ，</a:t>
                      </a:r>
                      <a:r>
                        <a:rPr sz="2400" kern="0" spc="230" dirty="0">
                          <a:solidFill>
                            <a:srgbClr val="565856">
                              <a:alpha val="100000"/>
                            </a:srgbClr>
                          </a:solidFill>
                          <a:latin typeface="微软雅黑" panose="020B0503020204020204" charset="-122"/>
                          <a:ea typeface="微软雅黑" panose="020B0503020204020204" charset="-122"/>
                          <a:cs typeface="微软雅黑" panose="020B0503020204020204" charset="-122"/>
                        </a:rPr>
                        <a:t> </a:t>
                      </a:r>
                      <a:r>
                        <a:rPr sz="2400" kern="0" spc="-30" dirty="0">
                          <a:solidFill>
                            <a:srgbClr val="565856">
                              <a:alpha val="100000"/>
                            </a:srgbClr>
                          </a:solidFill>
                          <a:latin typeface="微软雅黑" panose="020B0503020204020204" charset="-122"/>
                          <a:ea typeface="微软雅黑" panose="020B0503020204020204" charset="-122"/>
                          <a:cs typeface="微软雅黑" panose="020B0503020204020204" charset="-122"/>
                        </a:rPr>
                        <a:t>MS1</a:t>
                      </a:r>
                      <a:endParaRPr lang="en-US" altLang="en-US" sz="2400" dirty="0"/>
                    </a:p>
                    <a:p>
                      <a:pPr algn="l" rtl="0" eaLnBrk="0">
                        <a:lnSpc>
                          <a:spcPct val="165000"/>
                        </a:lnSpc>
                      </a:pPr>
                      <a:endParaRPr lang="en-US" altLang="en-US" sz="1000" dirty="0"/>
                    </a:p>
                    <a:p>
                      <a:pPr marL="387350" algn="l" rtl="0" eaLnBrk="0">
                        <a:lnSpc>
                          <a:spcPct val="88000"/>
                        </a:lnSpc>
                        <a:spcBef>
                          <a:spcPts val="730"/>
                        </a:spcBef>
                      </a:pPr>
                      <a:r>
                        <a:rPr sz="2400" kern="0" spc="-20" dirty="0">
                          <a:solidFill>
                            <a:srgbClr val="565856">
                              <a:alpha val="100000"/>
                            </a:srgbClr>
                          </a:solidFill>
                          <a:latin typeface="Arial" panose="020B0604020202020204"/>
                          <a:ea typeface="Arial" panose="020B0604020202020204"/>
                          <a:cs typeface="Arial" panose="020B0604020202020204"/>
                        </a:rPr>
                        <a:t>•</a:t>
                      </a:r>
                      <a:r>
                        <a:rPr sz="2400" kern="0" spc="30" dirty="0">
                          <a:solidFill>
                            <a:srgbClr val="565856">
                              <a:alpha val="100000"/>
                            </a:srgbClr>
                          </a:solidFill>
                          <a:latin typeface="Arial" panose="020B0604020202020204"/>
                          <a:ea typeface="Arial" panose="020B0604020202020204"/>
                          <a:cs typeface="Arial" panose="020B0604020202020204"/>
                        </a:rPr>
                        <a:t>    </a:t>
                      </a:r>
                      <a:r>
                        <a:rPr lang="en-US" sz="2400" kern="0" spc="30" dirty="0">
                          <a:solidFill>
                            <a:srgbClr val="565856">
                              <a:alpha val="100000"/>
                            </a:srgbClr>
                          </a:solidFill>
                          <a:latin typeface="Arial" panose="020B0604020202020204"/>
                          <a:ea typeface="Arial" panose="020B0604020202020204"/>
                          <a:cs typeface="Arial" panose="020B0604020202020204"/>
                        </a:rPr>
                        <a:t>Density</a:t>
                      </a:r>
                      <a:r>
                        <a:rPr sz="2400" kern="0" spc="-20" dirty="0">
                          <a:solidFill>
                            <a:srgbClr val="565856">
                              <a:alpha val="100000"/>
                            </a:srgbClr>
                          </a:solidFill>
                          <a:latin typeface="微软雅黑" panose="020B0503020204020204" charset="-122"/>
                          <a:ea typeface="微软雅黑" panose="020B0503020204020204" charset="-122"/>
                          <a:cs typeface="微软雅黑" panose="020B0503020204020204" charset="-122"/>
                        </a:rPr>
                        <a:t>: 7.9</a:t>
                      </a:r>
                      <a:r>
                        <a:rPr sz="2400" kern="0" spc="140" dirty="0">
                          <a:solidFill>
                            <a:srgbClr val="565856">
                              <a:alpha val="100000"/>
                            </a:srgbClr>
                          </a:solidFill>
                          <a:latin typeface="微软雅黑" panose="020B0503020204020204" charset="-122"/>
                          <a:ea typeface="微软雅黑" panose="020B0503020204020204" charset="-122"/>
                          <a:cs typeface="微软雅黑" panose="020B0503020204020204" charset="-122"/>
                        </a:rPr>
                        <a:t> </a:t>
                      </a:r>
                      <a:r>
                        <a:rPr sz="2400" kern="0" spc="-20" dirty="0">
                          <a:solidFill>
                            <a:srgbClr val="565856">
                              <a:alpha val="100000"/>
                            </a:srgbClr>
                          </a:solidFill>
                          <a:latin typeface="微软雅黑" panose="020B0503020204020204" charset="-122"/>
                          <a:ea typeface="微软雅黑" panose="020B0503020204020204" charset="-122"/>
                          <a:cs typeface="微软雅黑" panose="020B0503020204020204" charset="-122"/>
                        </a:rPr>
                        <a:t>g/</a:t>
                      </a:r>
                      <a:r>
                        <a:rPr sz="2400" kern="0" spc="-30" dirty="0">
                          <a:solidFill>
                            <a:srgbClr val="565856">
                              <a:alpha val="100000"/>
                            </a:srgbClr>
                          </a:solidFill>
                          <a:latin typeface="微软雅黑" panose="020B0503020204020204" charset="-122"/>
                          <a:ea typeface="微软雅黑" panose="020B0503020204020204" charset="-122"/>
                          <a:cs typeface="微软雅黑" panose="020B0503020204020204" charset="-122"/>
                        </a:rPr>
                        <a:t>cm</a:t>
                      </a:r>
                      <a:r>
                        <a:rPr sz="2400" kern="0" spc="-30" baseline="30000" dirty="0">
                          <a:solidFill>
                            <a:srgbClr val="565856">
                              <a:alpha val="100000"/>
                            </a:srgbClr>
                          </a:solidFill>
                          <a:latin typeface="微软雅黑" panose="020B0503020204020204" charset="-122"/>
                          <a:ea typeface="微软雅黑" panose="020B0503020204020204" charset="-122"/>
                          <a:cs typeface="微软雅黑" panose="020B0503020204020204" charset="-122"/>
                        </a:rPr>
                        <a:t>3</a:t>
                      </a:r>
                      <a:endParaRPr lang="en-US" altLang="en-US" sz="2400" baseline="30000" dirty="0"/>
                    </a:p>
                    <a:p>
                      <a:pPr algn="l" rtl="0" eaLnBrk="0">
                        <a:lnSpc>
                          <a:spcPct val="188000"/>
                        </a:lnSpc>
                      </a:pPr>
                      <a:endParaRPr lang="en-US" altLang="en-US" sz="1000" dirty="0"/>
                    </a:p>
                    <a:p>
                      <a:pPr marL="387350" algn="l" rtl="0" eaLnBrk="0">
                        <a:lnSpc>
                          <a:spcPct val="97000"/>
                        </a:lnSpc>
                        <a:spcBef>
                          <a:spcPts val="730"/>
                        </a:spcBef>
                      </a:pPr>
                      <a:r>
                        <a:rPr sz="2400" kern="0" spc="-40" dirty="0">
                          <a:solidFill>
                            <a:srgbClr val="565856">
                              <a:alpha val="100000"/>
                            </a:srgbClr>
                          </a:solidFill>
                          <a:latin typeface="Arial" panose="020B0604020202020204"/>
                          <a:ea typeface="Arial" panose="020B0604020202020204"/>
                          <a:cs typeface="Arial" panose="020B0604020202020204"/>
                        </a:rPr>
                        <a:t>•    </a:t>
                      </a:r>
                      <a:r>
                        <a:rPr sz="2400" kern="0" dirty="0">
                          <a:solidFill>
                            <a:srgbClr val="565856">
                              <a:alpha val="100000"/>
                            </a:srgbClr>
                          </a:solidFill>
                          <a:latin typeface="微软雅黑" panose="020B0503020204020204" charset="-122"/>
                          <a:ea typeface="微软雅黑" panose="020B0503020204020204" charset="-122"/>
                          <a:cs typeface="微软雅黑" panose="020B0503020204020204" charset="-122"/>
                        </a:rPr>
                        <a:t>Heat treatment: annealed at 490 ° C for 6 hours,</a:t>
                      </a:r>
                      <a:endParaRPr sz="2400" kern="0" dirty="0">
                        <a:solidFill>
                          <a:srgbClr val="565856">
                            <a:alpha val="100000"/>
                          </a:srgbClr>
                        </a:solidFill>
                        <a:latin typeface="微软雅黑" panose="020B0503020204020204" charset="-122"/>
                        <a:ea typeface="微软雅黑" panose="020B0503020204020204" charset="-122"/>
                        <a:cs typeface="微软雅黑" panose="020B0503020204020204" charset="-122"/>
                      </a:endParaRPr>
                    </a:p>
                    <a:p>
                      <a:pPr marL="387350" algn="l" rtl="0" eaLnBrk="0">
                        <a:lnSpc>
                          <a:spcPct val="97000"/>
                        </a:lnSpc>
                        <a:spcBef>
                          <a:spcPts val="730"/>
                        </a:spcBef>
                      </a:pPr>
                      <a:r>
                        <a:rPr sz="2400" kern="0" dirty="0">
                          <a:solidFill>
                            <a:srgbClr val="565856">
                              <a:alpha val="100000"/>
                            </a:srgbClr>
                          </a:solidFill>
                          <a:latin typeface="微软雅黑" panose="020B0503020204020204" charset="-122"/>
                          <a:ea typeface="微软雅黑" panose="020B0503020204020204" charset="-122"/>
                          <a:cs typeface="微软雅黑" panose="020B0503020204020204" charset="-122"/>
                        </a:rPr>
                        <a:t> </a:t>
                      </a:r>
                      <a:r>
                        <a:rPr lang="en-US" sz="2400" kern="0" dirty="0">
                          <a:solidFill>
                            <a:srgbClr val="565856">
                              <a:alpha val="100000"/>
                            </a:srgbClr>
                          </a:solidFill>
                          <a:latin typeface="微软雅黑" panose="020B0503020204020204" charset="-122"/>
                          <a:ea typeface="微软雅黑" panose="020B0503020204020204" charset="-122"/>
                          <a:cs typeface="微软雅黑" panose="020B0503020204020204" charset="-122"/>
                        </a:rPr>
                        <a:t>   </a:t>
                      </a:r>
                      <a:r>
                        <a:rPr sz="2400" kern="0" dirty="0">
                          <a:solidFill>
                            <a:srgbClr val="565856">
                              <a:alpha val="100000"/>
                            </a:srgbClr>
                          </a:solidFill>
                          <a:latin typeface="微软雅黑" panose="020B0503020204020204" charset="-122"/>
                          <a:ea typeface="微软雅黑" panose="020B0503020204020204" charset="-122"/>
                          <a:cs typeface="微软雅黑" panose="020B0503020204020204" charset="-122"/>
                        </a:rPr>
                        <a:t> then rapidly cooled</a:t>
                      </a:r>
                      <a:r>
                        <a:rPr sz="2400" kern="0" spc="-50" dirty="0">
                          <a:solidFill>
                            <a:srgbClr val="565856">
                              <a:alpha val="100000"/>
                            </a:srgbClr>
                          </a:solidFill>
                          <a:latin typeface="微软雅黑" panose="020B0503020204020204" charset="-122"/>
                          <a:ea typeface="微软雅黑" panose="020B0503020204020204" charset="-122"/>
                          <a:cs typeface="微软雅黑" panose="020B0503020204020204" charset="-122"/>
                        </a:rPr>
                        <a:t>。</a:t>
                      </a:r>
                      <a:endParaRPr lang="en-US" altLang="en-US" sz="2400" dirty="0"/>
                    </a:p>
                    <a:p>
                      <a:pPr algn="l" rtl="0" eaLnBrk="0">
                        <a:lnSpc>
                          <a:spcPct val="170000"/>
                        </a:lnSpc>
                      </a:pPr>
                      <a:endParaRPr lang="en-US" altLang="en-US" sz="1000" dirty="0"/>
                    </a:p>
                    <a:p>
                      <a:pPr algn="l" rtl="0" eaLnBrk="0">
                        <a:lnSpc>
                          <a:spcPct val="100000"/>
                        </a:lnSpc>
                      </a:pPr>
                      <a:endParaRPr lang="en-US" altLang="en-US" sz="600" dirty="0"/>
                    </a:p>
                    <a:p>
                      <a:pPr marL="833120" indent="-445770" algn="l" rtl="0" eaLnBrk="0">
                        <a:lnSpc>
                          <a:spcPct val="132000"/>
                        </a:lnSpc>
                        <a:spcBef>
                          <a:spcPts val="5"/>
                        </a:spcBef>
                      </a:pPr>
                      <a:r>
                        <a:rPr sz="2400" kern="0" spc="0" dirty="0">
                          <a:solidFill>
                            <a:srgbClr val="565856">
                              <a:alpha val="100000"/>
                            </a:srgbClr>
                          </a:solidFill>
                          <a:latin typeface="Arial" panose="020B0604020202020204"/>
                          <a:ea typeface="Arial" panose="020B0604020202020204"/>
                          <a:cs typeface="Arial" panose="020B0604020202020204"/>
                        </a:rPr>
                        <a:t>•    </a:t>
                      </a:r>
                      <a:r>
                        <a:rPr sz="2400" kern="0" dirty="0">
                          <a:solidFill>
                            <a:srgbClr val="565856">
                              <a:alpha val="100000"/>
                            </a:srgbClr>
                          </a:solidFill>
                          <a:latin typeface="微软雅黑" panose="020B0503020204020204" charset="-122"/>
                          <a:ea typeface="微软雅黑" panose="020B0503020204020204" charset="-122"/>
                          <a:cs typeface="微软雅黑" panose="020B0503020204020204" charset="-122"/>
                        </a:rPr>
                        <a:t>Low-carbon Maraging steel are superior in strength, toughness, hardness and abrasion resistance to conventional steel and are used to make components for moulds, automobiles, medical and mechanical industries.</a:t>
                      </a:r>
                      <a:endParaRPr sz="2400" kern="0" dirty="0">
                        <a:solidFill>
                          <a:srgbClr val="565856">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lnL w="3175" cap="flat" cmpd="sng" algn="ctr">
                      <a:solidFill>
                        <a:srgbClr val="D9D9D9"/>
                      </a:solidFill>
                      <a:prstDash val="solid"/>
                      <a:round/>
                      <a:headEnd type="none" w="med" len="med"/>
                      <a:tailEnd type="none" w="med" len="med"/>
                    </a:lnL>
                    <a:lnR w="3175" cap="flat" cmpd="sng" algn="ctr">
                      <a:solidFill>
                        <a:srgbClr val="D9D9D9"/>
                      </a:solidFill>
                      <a:prstDash val="solid"/>
                      <a:round/>
                      <a:headEnd type="none" w="med" len="med"/>
                      <a:tailEnd type="none" w="med" len="med"/>
                    </a:lnR>
                    <a:lnT w="3175" cap="flat" cmpd="sng" algn="ctr">
                      <a:solidFill>
                        <a:srgbClr val="D9D9D9"/>
                      </a:solidFill>
                      <a:prstDash val="solid"/>
                      <a:round/>
                      <a:headEnd type="none" w="med" len="med"/>
                      <a:tailEnd type="none" w="med" len="med"/>
                    </a:lnT>
                    <a:lnB w="3175" cap="flat" cmpd="sng" algn="ctr">
                      <a:solidFill>
                        <a:srgbClr val="D9D9D9"/>
                      </a:solidFill>
                      <a:prstDash val="solid"/>
                      <a:round/>
                      <a:headEnd type="none" w="med" len="med"/>
                      <a:tailEnd type="none" w="med" len="med"/>
                    </a:lnB>
                    <a:solidFill>
                      <a:srgbClr val="F2F2F2"/>
                    </a:solidFill>
                  </a:tcPr>
                </a:tc>
              </a:tr>
            </a:tbl>
          </a:graphicData>
        </a:graphic>
      </p:graphicFrame>
      <p:graphicFrame>
        <p:nvGraphicFramePr>
          <p:cNvPr id="68" name="table 68"/>
          <p:cNvGraphicFramePr>
            <a:graphicFrameLocks noGrp="1"/>
          </p:cNvGraphicFramePr>
          <p:nvPr/>
        </p:nvGraphicFramePr>
        <p:xfrm>
          <a:off x="10864088" y="7615555"/>
          <a:ext cx="11364595" cy="4156075"/>
        </p:xfrm>
        <a:graphic>
          <a:graphicData uri="http://schemas.openxmlformats.org/drawingml/2006/table">
            <a:tbl>
              <a:tblPr/>
              <a:tblGrid>
                <a:gridCol w="2115185"/>
                <a:gridCol w="1762125"/>
                <a:gridCol w="1805304"/>
                <a:gridCol w="1891664"/>
                <a:gridCol w="1892300"/>
                <a:gridCol w="1898014"/>
              </a:tblGrid>
              <a:tr h="909955">
                <a:tc gridSpan="6">
                  <a:txBody>
                    <a:bodyPr/>
                    <a:lstStyle/>
                    <a:p>
                      <a:pPr algn="l" rtl="0" eaLnBrk="0">
                        <a:lnSpc>
                          <a:spcPct val="105000"/>
                        </a:lnSpc>
                      </a:pPr>
                      <a:endParaRPr lang="en-US" altLang="en-US" sz="1000" dirty="0"/>
                    </a:p>
                    <a:p>
                      <a:pPr algn="l" rtl="0" eaLnBrk="0">
                        <a:lnSpc>
                          <a:spcPct val="106000"/>
                        </a:lnSpc>
                      </a:pPr>
                      <a:endParaRPr lang="en-US" altLang="en-US" sz="1000" dirty="0"/>
                    </a:p>
                    <a:p>
                      <a:pPr marL="5074920" algn="l" rtl="0" eaLnBrk="0">
                        <a:lnSpc>
                          <a:spcPct val="97000"/>
                        </a:lnSpc>
                        <a:spcBef>
                          <a:spcPts val="5"/>
                        </a:spcBef>
                      </a:pPr>
                      <a:r>
                        <a:rPr sz="2400" b="1"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Mechanical properties</a:t>
                      </a:r>
                      <a:endParaRPr lang="en-US" altLang="en-US" sz="24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r>
              <a:tr h="1619885">
                <a:tc>
                  <a:txBody>
                    <a:bodyPr/>
                    <a:lstStyle/>
                    <a:p>
                      <a:pPr algn="l" rtl="0" eaLnBrk="0">
                        <a:lnSpc>
                          <a:spcPct val="114000"/>
                        </a:lnSpc>
                      </a:pPr>
                      <a:endParaRPr lang="en-US" altLang="en-US" sz="1000" dirty="0"/>
                    </a:p>
                    <a:p>
                      <a:pPr algn="l" rtl="0" eaLnBrk="0">
                        <a:lnSpc>
                          <a:spcPct val="114000"/>
                        </a:lnSpc>
                      </a:pPr>
                      <a:endParaRPr lang="en-US" altLang="en-US" sz="1000" dirty="0"/>
                    </a:p>
                    <a:p>
                      <a:pPr algn="l" rtl="0" eaLnBrk="0">
                        <a:lnSpc>
                          <a:spcPct val="114000"/>
                        </a:lnSpc>
                      </a:pPr>
                      <a:endParaRPr lang="en-US" altLang="en-US" sz="1000" dirty="0"/>
                    </a:p>
                    <a:p>
                      <a:pPr algn="l" rtl="0" eaLnBrk="0">
                        <a:lnSpc>
                          <a:spcPct val="115000"/>
                        </a:lnSpc>
                      </a:pPr>
                      <a:endParaRPr lang="en-US" altLang="en-US" sz="1000" dirty="0"/>
                    </a:p>
                    <a:p>
                      <a:pPr marL="567055" algn="l" rtl="0" eaLnBrk="0">
                        <a:lnSpc>
                          <a:spcPts val="2330"/>
                        </a:lnSpc>
                        <a:spcBef>
                          <a:spcPts val="5"/>
                        </a:spcBef>
                      </a:pPr>
                      <a:r>
                        <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Element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9000"/>
                        </a:lnSpc>
                      </a:pPr>
                      <a:endParaRPr lang="en-US" altLang="en-US" sz="1000" dirty="0"/>
                    </a:p>
                    <a:p>
                      <a:pPr algn="l" rtl="0" eaLnBrk="0">
                        <a:lnSpc>
                          <a:spcPct val="119000"/>
                        </a:lnSpc>
                      </a:pPr>
                      <a:endParaRPr lang="en-US" altLang="en-US" sz="1000" dirty="0"/>
                    </a:p>
                    <a:p>
                      <a:pPr algn="l" rtl="0" eaLnBrk="0">
                        <a:lnSpc>
                          <a:spcPct val="119000"/>
                        </a:lnSpc>
                      </a:pPr>
                      <a:endParaRPr lang="en-US" altLang="en-US" sz="1000" dirty="0"/>
                    </a:p>
                    <a:p>
                      <a:pPr algn="l" rtl="0" eaLnBrk="0">
                        <a:lnSpc>
                          <a:spcPct val="10000"/>
                        </a:lnSpc>
                      </a:pPr>
                      <a:endParaRPr lang="en-US" altLang="en-US" sz="100" dirty="0"/>
                    </a:p>
                    <a:p>
                      <a:pPr marL="631825" algn="l" rtl="0" eaLnBrk="0">
                        <a:lnSpc>
                          <a:spcPct val="93000"/>
                        </a:lnSpc>
                      </a:pP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Tensile strength</a:t>
                      </a:r>
                      <a:r>
                        <a:rPr lang="en-US"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(σ</a:t>
                      </a:r>
                      <a:r>
                        <a:rPr sz="2000" kern="0" spc="50" baseline="-17000" dirty="0">
                          <a:solidFill>
                            <a:srgbClr val="3A3B39">
                              <a:alpha val="100000"/>
                            </a:srgbClr>
                          </a:solidFill>
                          <a:latin typeface="微软雅黑" panose="020B0503020204020204" charset="-122"/>
                          <a:ea typeface="微软雅黑" panose="020B0503020204020204" charset="-122"/>
                          <a:cs typeface="微软雅黑" panose="020B0503020204020204" charset="-122"/>
                        </a:rPr>
                        <a:t>b</a:t>
                      </a:r>
                      <a:r>
                        <a:rPr sz="1900"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MPa</a:t>
                      </a:r>
                      <a:r>
                        <a:rPr sz="1900"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9000"/>
                        </a:lnSpc>
                      </a:pPr>
                      <a:endParaRPr lang="en-US" altLang="en-US" sz="1000" dirty="0"/>
                    </a:p>
                    <a:p>
                      <a:pPr algn="l" rtl="0" eaLnBrk="0">
                        <a:lnSpc>
                          <a:spcPct val="119000"/>
                        </a:lnSpc>
                      </a:pPr>
                      <a:endParaRPr lang="en-US" altLang="en-US" sz="1000" dirty="0"/>
                    </a:p>
                    <a:p>
                      <a:pPr algn="l" rtl="0" eaLnBrk="0">
                        <a:lnSpc>
                          <a:spcPct val="120000"/>
                        </a:lnSpc>
                      </a:pPr>
                      <a:endParaRPr lang="en-US" altLang="en-US" sz="1000" dirty="0"/>
                    </a:p>
                    <a:p>
                      <a:pPr marL="476250" indent="155575" algn="l" rtl="0" eaLnBrk="0">
                        <a:lnSpc>
                          <a:spcPct val="102000"/>
                        </a:lnSpc>
                        <a:spcBef>
                          <a:spcPts val="0"/>
                        </a:spcBef>
                      </a:pPr>
                      <a:r>
                        <a:rPr lang="en-US"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Y</a:t>
                      </a: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ield</a:t>
                      </a: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(σ</a:t>
                      </a:r>
                      <a:r>
                        <a:rPr sz="2000" kern="0" spc="-80" baseline="-21000" dirty="0">
                          <a:solidFill>
                            <a:srgbClr val="3A3B39">
                              <a:alpha val="100000"/>
                            </a:srgbClr>
                          </a:solidFill>
                          <a:latin typeface="微软雅黑" panose="020B0503020204020204" charset="-122"/>
                          <a:ea typeface="微软雅黑" panose="020B0503020204020204" charset="-122"/>
                          <a:cs typeface="微软雅黑" panose="020B0503020204020204" charset="-122"/>
                        </a:rPr>
                        <a:t>P0.2</a:t>
                      </a: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/MPa）</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r" rtl="0" eaLnBrk="0">
                        <a:lnSpc>
                          <a:spcPct val="119000"/>
                        </a:lnSpc>
                      </a:pPr>
                      <a:endParaRPr lang="en-US" altLang="en-US" sz="1000" dirty="0"/>
                    </a:p>
                    <a:p>
                      <a:pPr algn="r" rtl="0" eaLnBrk="0">
                        <a:lnSpc>
                          <a:spcPct val="119000"/>
                        </a:lnSpc>
                      </a:pPr>
                      <a:endParaRPr lang="en-US" altLang="en-US" sz="1000" dirty="0"/>
                    </a:p>
                    <a:p>
                      <a:pPr algn="r" rtl="0" eaLnBrk="0">
                        <a:lnSpc>
                          <a:spcPct val="119000"/>
                        </a:lnSpc>
                      </a:pPr>
                      <a:endParaRPr lang="en-US" altLang="en-US" sz="1000" dirty="0"/>
                    </a:p>
                    <a:p>
                      <a:pPr algn="r" rtl="0" eaLnBrk="0">
                        <a:lnSpc>
                          <a:spcPct val="119000"/>
                        </a:lnSpc>
                      </a:pPr>
                      <a:endParaRPr lang="en-US" altLang="en-US" sz="1000" dirty="0"/>
                    </a:p>
                    <a:p>
                      <a:pPr lvl="1" algn="r" rtl="0" eaLnBrk="0">
                        <a:lnSpc>
                          <a:spcPct val="10000"/>
                        </a:lnSpc>
                      </a:pPr>
                      <a:r>
                        <a:rPr lang="en-US"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Elongation</a:t>
                      </a:r>
                      <a:r>
                        <a:rPr sz="1600" kern="0" spc="-9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6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r" rtl="0" eaLnBrk="0">
                        <a:lnSpc>
                          <a:spcPct val="119000"/>
                        </a:lnSpc>
                      </a:pPr>
                      <a:endParaRPr lang="en-US" altLang="en-US" sz="1000" dirty="0"/>
                    </a:p>
                    <a:p>
                      <a:pPr algn="r" rtl="0" eaLnBrk="0">
                        <a:lnSpc>
                          <a:spcPct val="119000"/>
                        </a:lnSpc>
                      </a:pPr>
                      <a:endParaRPr lang="en-US" altLang="en-US" sz="1000" dirty="0"/>
                    </a:p>
                    <a:p>
                      <a:pPr algn="r" rtl="0" eaLnBrk="0">
                        <a:lnSpc>
                          <a:spcPct val="119000"/>
                        </a:lnSpc>
                      </a:pPr>
                      <a:endParaRPr lang="en-US" altLang="en-US" sz="1000" dirty="0"/>
                    </a:p>
                    <a:p>
                      <a:pPr marL="327025" algn="l" rtl="0" eaLnBrk="0">
                        <a:lnSpc>
                          <a:spcPts val="2315"/>
                        </a:lnSpc>
                        <a:spcBef>
                          <a:spcPts val="5"/>
                        </a:spcBef>
                      </a:pPr>
                      <a:r>
                        <a:rPr sz="1900"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rPr>
                        <a:t>Section shrinkage</a:t>
                      </a:r>
                      <a:endParaRPr sz="1900"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endParaRPr>
                    </a:p>
                    <a:p>
                      <a:pPr marL="745490" algn="r" rtl="0" eaLnBrk="0">
                        <a:lnSpc>
                          <a:spcPts val="2125"/>
                        </a:lnSpc>
                        <a:spcBef>
                          <a:spcPts val="80"/>
                        </a:spcBef>
                      </a:pPr>
                      <a:r>
                        <a:rPr sz="1600" kern="0" spc="-9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6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9000"/>
                        </a:lnSpc>
                      </a:pPr>
                      <a:endParaRPr lang="en-US" altLang="en-US" sz="1000" dirty="0"/>
                    </a:p>
                    <a:p>
                      <a:pPr algn="l" rtl="0" eaLnBrk="0">
                        <a:lnSpc>
                          <a:spcPct val="119000"/>
                        </a:lnSpc>
                      </a:pPr>
                      <a:endParaRPr lang="en-US" altLang="en-US" sz="1000" dirty="0"/>
                    </a:p>
                    <a:p>
                      <a:pPr algn="l" rtl="0" eaLnBrk="0">
                        <a:lnSpc>
                          <a:spcPct val="119000"/>
                        </a:lnSpc>
                      </a:pPr>
                      <a:endParaRPr lang="en-US" altLang="en-US" sz="1000" dirty="0"/>
                    </a:p>
                    <a:p>
                      <a:pPr algn="l" rtl="0" eaLnBrk="0">
                        <a:lnSpc>
                          <a:spcPct val="10000"/>
                        </a:lnSpc>
                      </a:pPr>
                      <a:endParaRPr lang="en-US" altLang="en-US" sz="100" dirty="0"/>
                    </a:p>
                    <a:p>
                      <a:pPr marL="694055" algn="l" rtl="0" eaLnBrk="0">
                        <a:lnSpc>
                          <a:spcPct val="93000"/>
                        </a:lnSpc>
                      </a:pPr>
                      <a:r>
                        <a:rPr lang="en-US" altLang="en-US" sz="1900" dirty="0"/>
                        <a:t>Hardness</a:t>
                      </a:r>
                      <a:endParaRPr lang="en-US" altLang="en-US" sz="1900" dirty="0"/>
                    </a:p>
                    <a:p>
                      <a:pPr marL="593725" algn="l" rtl="0" eaLnBrk="0">
                        <a:lnSpc>
                          <a:spcPts val="2400"/>
                        </a:lnSpc>
                      </a:pPr>
                      <a:r>
                        <a:rPr sz="1800" kern="0" spc="-130" dirty="0">
                          <a:solidFill>
                            <a:srgbClr val="3A3B39">
                              <a:alpha val="100000"/>
                            </a:srgbClr>
                          </a:solidFill>
                          <a:latin typeface="微软雅黑" panose="020B0503020204020204" charset="-122"/>
                          <a:ea typeface="微软雅黑" panose="020B0503020204020204" charset="-122"/>
                          <a:cs typeface="微软雅黑" panose="020B0503020204020204" charset="-122"/>
                        </a:rPr>
                        <a:t>（HRC）</a:t>
                      </a:r>
                      <a:endParaRPr lang="en-US" altLang="en-US" sz="1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r>
              <a:tr h="1626235">
                <a:tc>
                  <a:txBody>
                    <a:bodyPr/>
                    <a:lstStyle/>
                    <a:p>
                      <a:pPr algn="l" rtl="0" eaLnBrk="0">
                        <a:lnSpc>
                          <a:spcPct val="114000"/>
                        </a:lnSpc>
                      </a:pPr>
                      <a:endParaRPr lang="en-US" altLang="en-US" sz="1000" dirty="0"/>
                    </a:p>
                    <a:p>
                      <a:pPr algn="l" rtl="0" eaLnBrk="0">
                        <a:lnSpc>
                          <a:spcPct val="114000"/>
                        </a:lnSpc>
                      </a:pPr>
                      <a:endParaRPr lang="en-US" altLang="en-US" sz="1000" dirty="0"/>
                    </a:p>
                    <a:p>
                      <a:pPr algn="l" rtl="0" eaLnBrk="0">
                        <a:lnSpc>
                          <a:spcPct val="114000"/>
                        </a:lnSpc>
                      </a:pPr>
                      <a:endParaRPr lang="en-US" altLang="en-US" sz="1000" dirty="0"/>
                    </a:p>
                    <a:p>
                      <a:pPr algn="l" rtl="0" eaLnBrk="0">
                        <a:lnSpc>
                          <a:spcPct val="115000"/>
                        </a:lnSpc>
                      </a:pPr>
                      <a:r>
                        <a:rPr lang="en-US"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   </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Conten</a:t>
                      </a:r>
                      <a:r>
                        <a:rPr lang="en-US"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t</a:t>
                      </a:r>
                      <a:r>
                        <a:rPr sz="1900" b="1" kern="0" spc="23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r>
                        <a:rPr sz="1900" b="1"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wt</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5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marL="675005" algn="l" rtl="0" eaLnBrk="0">
                        <a:lnSpc>
                          <a:spcPct val="88000"/>
                        </a:lnSpc>
                        <a:spcBef>
                          <a:spcPts val="5"/>
                        </a:spcBef>
                      </a:pP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1700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5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marL="675640" algn="l" rtl="0" eaLnBrk="0">
                        <a:lnSpc>
                          <a:spcPct val="88000"/>
                        </a:lnSpc>
                        <a:spcBef>
                          <a:spcPts val="5"/>
                        </a:spcBef>
                      </a:pP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1650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6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algn="l" rtl="0" eaLnBrk="0">
                        <a:lnSpc>
                          <a:spcPct val="117000"/>
                        </a:lnSpc>
                      </a:pPr>
                      <a:endParaRPr lang="en-US" altLang="en-US" sz="1000" dirty="0"/>
                    </a:p>
                    <a:p>
                      <a:pPr marL="883920" algn="l" rtl="0" eaLnBrk="0">
                        <a:lnSpc>
                          <a:spcPct val="87000"/>
                        </a:lnSpc>
                        <a:spcBef>
                          <a:spcPts val="5"/>
                        </a:spcBef>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9</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5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marL="824865" algn="l" rtl="0" eaLnBrk="0">
                        <a:lnSpc>
                          <a:spcPct val="88000"/>
                        </a:lnSpc>
                        <a:spcBef>
                          <a:spcPts val="5"/>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15</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6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algn="l" rtl="0" eaLnBrk="0">
                        <a:lnSpc>
                          <a:spcPct val="117000"/>
                        </a:lnSpc>
                      </a:pPr>
                      <a:endParaRPr lang="en-US" altLang="en-US" sz="1000" dirty="0"/>
                    </a:p>
                    <a:p>
                      <a:pPr marL="815975" algn="l" rtl="0" eaLnBrk="0">
                        <a:lnSpc>
                          <a:spcPct val="87000"/>
                        </a:lnSpc>
                        <a:spcBef>
                          <a:spcPts val="5"/>
                        </a:spcBef>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36</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bl>
          </a:graphicData>
        </a:graphic>
      </p:graphicFrame>
      <p:sp>
        <p:nvSpPr>
          <p:cNvPr id="70" name="textbox 70"/>
          <p:cNvSpPr/>
          <p:nvPr/>
        </p:nvSpPr>
        <p:spPr>
          <a:xfrm>
            <a:off x="1868424" y="2775966"/>
            <a:ext cx="8435975" cy="2176779"/>
          </a:xfrm>
          <a:prstGeom prst="rect">
            <a:avLst/>
          </a:prstGeom>
          <a:solidFill>
            <a:srgbClr val="000000">
              <a:alpha val="69803"/>
            </a:srgbClr>
          </a:solidFill>
        </p:spPr>
        <p:txBody>
          <a:bodyPr vert="horz" wrap="square" lIns="0" tIns="0" rIns="0" bIns="0"/>
          <a:lstStyle/>
          <a:p>
            <a:pPr algn="l" rtl="0" eaLnBrk="0">
              <a:lnSpc>
                <a:spcPct val="109000"/>
              </a:lnSpc>
            </a:pPr>
            <a:endParaRPr lang="en-US" altLang="en-US" sz="1000" dirty="0"/>
          </a:p>
          <a:p>
            <a:pPr algn="l" rtl="0" eaLnBrk="0">
              <a:lnSpc>
                <a:spcPct val="109000"/>
              </a:lnSpc>
            </a:pPr>
            <a:endParaRPr lang="en-US" altLang="en-US" sz="1000" dirty="0"/>
          </a:p>
          <a:p>
            <a:pPr algn="l" rtl="0" eaLnBrk="0">
              <a:lnSpc>
                <a:spcPct val="109000"/>
              </a:lnSpc>
            </a:pPr>
            <a:endParaRPr lang="en-US" altLang="en-US" sz="1000" dirty="0"/>
          </a:p>
          <a:p>
            <a:pPr algn="l" rtl="0" eaLnBrk="0">
              <a:lnSpc>
                <a:spcPct val="109000"/>
              </a:lnSpc>
            </a:pPr>
            <a:endParaRPr lang="en-US" altLang="en-US" sz="1000" dirty="0"/>
          </a:p>
          <a:p>
            <a:pPr marL="796925" algn="l" rtl="0" eaLnBrk="0">
              <a:lnSpc>
                <a:spcPct val="86000"/>
              </a:lnSpc>
              <a:spcBef>
                <a:spcPts val="5"/>
              </a:spcBef>
              <a:tabLst>
                <a:tab pos="1273810" algn="l"/>
              </a:tabLst>
            </a:pPr>
            <a:r>
              <a:rPr sz="6000" kern="0" spc="0" dirty="0">
                <a:solidFill>
                  <a:srgbClr val="FFFFFF">
                    <a:alpha val="100000"/>
                  </a:srgbClr>
                </a:solidFill>
                <a:latin typeface="微软雅黑" panose="020B0503020204020204" charset="-122"/>
                <a:ea typeface="微软雅黑" panose="020B0503020204020204" charset="-122"/>
                <a:cs typeface="微软雅黑" panose="020B0503020204020204" charset="-122"/>
              </a:rPr>
              <a:t>	</a:t>
            </a:r>
            <a:r>
              <a:rPr sz="6000" kern="0" spc="-90" dirty="0">
                <a:solidFill>
                  <a:srgbClr val="FFFFFF">
                    <a:alpha val="100000"/>
                  </a:srgbClr>
                </a:solidFill>
                <a:latin typeface="微软雅黑" panose="020B0503020204020204" charset="-122"/>
                <a:ea typeface="微软雅黑" panose="020B0503020204020204" charset="-122"/>
                <a:cs typeface="微软雅黑" panose="020B0503020204020204" charset="-122"/>
              </a:rPr>
              <a:t>18Ni300</a:t>
            </a:r>
            <a:endParaRPr lang="en-US" altLang="en-US" sz="6000" dirty="0"/>
          </a:p>
        </p:txBody>
      </p:sp>
      <p:sp>
        <p:nvSpPr>
          <p:cNvPr id="72" name="path"/>
          <p:cNvSpPr/>
          <p:nvPr/>
        </p:nvSpPr>
        <p:spPr>
          <a:xfrm>
            <a:off x="2522982" y="3154679"/>
            <a:ext cx="142494" cy="1439418"/>
          </a:xfrm>
          <a:custGeom>
            <a:avLst/>
            <a:gdLst/>
            <a:ahLst/>
            <a:cxnLst/>
            <a:rect l="0" t="0" r="0" b="0"/>
            <a:pathLst>
              <a:path w="224" h="2266">
                <a:moveTo>
                  <a:pt x="0" y="2266"/>
                </a:moveTo>
                <a:lnTo>
                  <a:pt x="224" y="2266"/>
                </a:lnTo>
                <a:lnTo>
                  <a:pt x="224" y="0"/>
                </a:lnTo>
                <a:lnTo>
                  <a:pt x="0" y="0"/>
                </a:lnTo>
                <a:lnTo>
                  <a:pt x="0" y="2266"/>
                </a:lnTo>
                <a:close/>
              </a:path>
            </a:pathLst>
          </a:custGeom>
          <a:solidFill>
            <a:srgbClr val="FFFFFF">
              <a:alpha val="100000"/>
            </a:srgbClr>
          </a:solidFill>
          <a:ln cap="flat">
            <a:noFill/>
            <a:prstDash val="solid"/>
            <a:miter lim="0"/>
          </a:ln>
        </p:spPr>
        <p:txBody>
          <a:bodyPr rtlCol="0"/>
          <a:lstStyle/>
          <a:p>
            <a:pPr algn="ctr"/>
            <a:endParaRPr lang="zh-CN" altLang="en-US"/>
          </a:p>
        </p:txBody>
      </p:sp>
      <p:sp>
        <p:nvSpPr>
          <p:cNvPr id="74" name="textbox 74"/>
          <p:cNvSpPr/>
          <p:nvPr/>
        </p:nvSpPr>
        <p:spPr>
          <a:xfrm>
            <a:off x="1855470" y="1179830"/>
            <a:ext cx="10728960" cy="1377315"/>
          </a:xfrm>
          <a:prstGeom prst="rect">
            <a:avLst/>
          </a:prstGeom>
        </p:spPr>
        <p:txBody>
          <a:bodyPr vert="horz" wrap="square" lIns="0" tIns="0" rIns="0" bIns="0"/>
          <a:lstStyle/>
          <a:p>
            <a:pPr algn="l" rtl="0" eaLnBrk="0">
              <a:lnSpc>
                <a:spcPct val="145000"/>
              </a:lnSpc>
            </a:pPr>
            <a:endParaRPr lang="en-US" altLang="en-US" sz="1000" dirty="0"/>
          </a:p>
          <a:p>
            <a:pPr marL="154940" algn="l" rtl="0" eaLnBrk="0">
              <a:lnSpc>
                <a:spcPct val="97000"/>
              </a:lnSpc>
              <a:spcBef>
                <a:spcPts val="0"/>
              </a:spcBef>
              <a:tabLst>
                <a:tab pos="679450" algn="l"/>
              </a:tabLst>
            </a:pPr>
            <a:r>
              <a:rPr sz="72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7200"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rPr>
              <a:t>SLM</a:t>
            </a:r>
            <a:r>
              <a:rPr lang="en-US" sz="7200"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4000"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Physical properties of materials</a:t>
            </a:r>
            <a:endParaRPr lang="en-US" altLang="en-US" sz="4000" dirty="0"/>
          </a:p>
        </p:txBody>
      </p:sp>
      <p:sp>
        <p:nvSpPr>
          <p:cNvPr id="76" name="path"/>
          <p:cNvSpPr/>
          <p:nvPr/>
        </p:nvSpPr>
        <p:spPr>
          <a:xfrm>
            <a:off x="1868424" y="1192530"/>
            <a:ext cx="142494" cy="1256538"/>
          </a:xfrm>
          <a:custGeom>
            <a:avLst/>
            <a:gdLst/>
            <a:ahLst/>
            <a:cxnLst/>
            <a:rect l="0" t="0" r="0" b="0"/>
            <a:pathLst>
              <a:path w="224" h="1978">
                <a:moveTo>
                  <a:pt x="0" y="1978"/>
                </a:moveTo>
                <a:lnTo>
                  <a:pt x="224" y="1978"/>
                </a:lnTo>
                <a:lnTo>
                  <a:pt x="224" y="0"/>
                </a:lnTo>
                <a:lnTo>
                  <a:pt x="0" y="0"/>
                </a:lnTo>
                <a:lnTo>
                  <a:pt x="0" y="1978"/>
                </a:lnTo>
                <a:close/>
              </a:path>
            </a:pathLst>
          </a:custGeom>
          <a:solidFill>
            <a:srgbClr val="3A3B39">
              <a:alpha val="100000"/>
            </a:srgbClr>
          </a:solidFill>
          <a:ln cap="flat">
            <a:noFill/>
            <a:prstDash val="solid"/>
            <a:miter lim="0"/>
          </a:ln>
        </p:spPr>
        <p:txBody>
          <a:bodyPr rtlCol="0"/>
          <a:lstStyle/>
          <a:p>
            <a:pPr algn="ctr"/>
            <a:endParaRPr lang="zh-CN" altLang="en-US"/>
          </a:p>
        </p:txBody>
      </p:sp>
      <p:pic>
        <p:nvPicPr>
          <p:cNvPr id="2" name="图片 1"/>
          <p:cNvPicPr>
            <a:picLocks noChangeAspect="1"/>
          </p:cNvPicPr>
          <p:nvPr>
            <p:custDataLst>
              <p:tags r:id="rId2"/>
            </p:custDataLst>
          </p:nvPr>
        </p:nvPicPr>
        <p:blipFill>
          <a:blip r:embed="rId3"/>
          <a:stretch>
            <a:fillRect/>
          </a:stretch>
        </p:blipFill>
        <p:spPr>
          <a:xfrm>
            <a:off x="19723735" y="740410"/>
            <a:ext cx="2505075" cy="17145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4" name="table 84"/>
          <p:cNvGraphicFramePr>
            <a:graphicFrameLocks noGrp="1"/>
          </p:cNvGraphicFramePr>
          <p:nvPr/>
        </p:nvGraphicFramePr>
        <p:xfrm>
          <a:off x="10864088" y="2769869"/>
          <a:ext cx="11364595" cy="4530725"/>
        </p:xfrm>
        <a:graphic>
          <a:graphicData uri="http://schemas.openxmlformats.org/drawingml/2006/table">
            <a:tbl>
              <a:tblPr/>
              <a:tblGrid>
                <a:gridCol w="2001520"/>
                <a:gridCol w="1450975"/>
                <a:gridCol w="1581150"/>
                <a:gridCol w="1581150"/>
                <a:gridCol w="1581150"/>
                <a:gridCol w="1581150"/>
                <a:gridCol w="1587500"/>
              </a:tblGrid>
              <a:tr h="909955">
                <a:tc gridSpan="7">
                  <a:txBody>
                    <a:bodyPr/>
                    <a:lstStyle/>
                    <a:p>
                      <a:pPr algn="l" rtl="0" eaLnBrk="0">
                        <a:lnSpc>
                          <a:spcPct val="105000"/>
                        </a:lnSpc>
                      </a:pPr>
                      <a:endParaRPr lang="en-US" altLang="en-US" sz="1000" dirty="0"/>
                    </a:p>
                    <a:p>
                      <a:pPr algn="l" rtl="0" eaLnBrk="0">
                        <a:lnSpc>
                          <a:spcPct val="106000"/>
                        </a:lnSpc>
                      </a:pPr>
                      <a:endParaRPr lang="en-US" altLang="en-US" sz="1000" dirty="0"/>
                    </a:p>
                    <a:p>
                      <a:pPr marL="5229860" algn="l" rtl="0" eaLnBrk="0">
                        <a:lnSpc>
                          <a:spcPct val="97000"/>
                        </a:lnSpc>
                        <a:spcBef>
                          <a:spcPts val="5"/>
                        </a:spcBef>
                      </a:pPr>
                      <a:r>
                        <a:rPr sz="2400" b="1"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Ingredient list</a:t>
                      </a:r>
                      <a:endParaRPr lang="en-US" altLang="en-US" sz="24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r>
              <a:tr h="903605">
                <a:tc>
                  <a:txBody>
                    <a:bodyPr/>
                    <a:lstStyle/>
                    <a:p>
                      <a:pPr algn="l" rtl="0" eaLnBrk="0">
                        <a:lnSpc>
                          <a:spcPct val="111000"/>
                        </a:lnSpc>
                      </a:pPr>
                      <a:endParaRPr lang="en-US" altLang="en-US" sz="1000" dirty="0"/>
                    </a:p>
                    <a:p>
                      <a:pPr algn="ctr" rtl="0" eaLnBrk="0">
                        <a:lnSpc>
                          <a:spcPct val="111000"/>
                        </a:lnSpc>
                      </a:pPr>
                      <a:r>
                        <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rPr>
                        <a:t>Element</a:t>
                      </a:r>
                      <a:endPar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2000"/>
                        </a:lnSpc>
                      </a:pPr>
                      <a:endParaRPr lang="en-US" altLang="en-US" sz="1000" dirty="0"/>
                    </a:p>
                    <a:p>
                      <a:pPr algn="l" rtl="0" eaLnBrk="0">
                        <a:lnSpc>
                          <a:spcPct val="112000"/>
                        </a:lnSpc>
                      </a:pPr>
                      <a:endParaRPr lang="en-US" altLang="en-US" sz="1000" dirty="0"/>
                    </a:p>
                    <a:p>
                      <a:pPr marL="669925" algn="l" rtl="0" eaLnBrk="0">
                        <a:lnSpc>
                          <a:spcPct val="90000"/>
                        </a:lnSpc>
                        <a:spcBef>
                          <a:spcPts val="5"/>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Al</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3000"/>
                        </a:lnSpc>
                      </a:pPr>
                      <a:endParaRPr lang="en-US" altLang="en-US" sz="1000" dirty="0"/>
                    </a:p>
                    <a:p>
                      <a:pPr algn="l" rtl="0" eaLnBrk="0">
                        <a:lnSpc>
                          <a:spcPct val="113000"/>
                        </a:lnSpc>
                      </a:pPr>
                      <a:endParaRPr lang="en-US" altLang="en-US" sz="1000" dirty="0"/>
                    </a:p>
                    <a:p>
                      <a:pPr marL="699135" algn="l" rtl="0" eaLnBrk="0">
                        <a:lnSpc>
                          <a:spcPct val="89000"/>
                        </a:lnSpc>
                        <a:spcBef>
                          <a:spcPts val="0"/>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Si</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610870" algn="l" rtl="0" eaLnBrk="0">
                        <a:lnSpc>
                          <a:spcPct val="92000"/>
                        </a:lnSpc>
                        <a:spcBef>
                          <a:spcPts val="5"/>
                        </a:spcBef>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Mg</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5000"/>
                        </a:lnSpc>
                      </a:pPr>
                      <a:endParaRPr lang="en-US" altLang="en-US" sz="1000" dirty="0"/>
                    </a:p>
                    <a:p>
                      <a:pPr algn="l" rtl="0" eaLnBrk="0">
                        <a:lnSpc>
                          <a:spcPct val="116000"/>
                        </a:lnSpc>
                      </a:pPr>
                      <a:endParaRPr lang="en-US" altLang="en-US" sz="1000" dirty="0"/>
                    </a:p>
                    <a:p>
                      <a:pPr algn="l" rtl="0" eaLnBrk="0">
                        <a:lnSpc>
                          <a:spcPct val="9000"/>
                        </a:lnSpc>
                      </a:pPr>
                      <a:endParaRPr lang="en-US" altLang="en-US" sz="100" dirty="0"/>
                    </a:p>
                    <a:p>
                      <a:pPr marL="676910" algn="l" rtl="0" eaLnBrk="0">
                        <a:lnSpc>
                          <a:spcPct val="86000"/>
                        </a:lnSpc>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Fe</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4000"/>
                        </a:lnSpc>
                      </a:pPr>
                      <a:endParaRPr lang="en-US" altLang="en-US" sz="1000" dirty="0"/>
                    </a:p>
                    <a:p>
                      <a:pPr algn="l" rtl="0" eaLnBrk="0">
                        <a:lnSpc>
                          <a:spcPct val="115000"/>
                        </a:lnSpc>
                      </a:pPr>
                      <a:endParaRPr lang="en-US" altLang="en-US" sz="1000" dirty="0"/>
                    </a:p>
                    <a:p>
                      <a:pPr algn="l" rtl="0" eaLnBrk="0">
                        <a:lnSpc>
                          <a:spcPct val="10000"/>
                        </a:lnSpc>
                      </a:pPr>
                      <a:endParaRPr lang="en-US" altLang="en-US" sz="100" dirty="0"/>
                    </a:p>
                    <a:p>
                      <a:pPr marL="640715" algn="l" rtl="0" eaLnBrk="0">
                        <a:lnSpc>
                          <a:spcPct val="87000"/>
                        </a:lnSpc>
                      </a:pP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Cu</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5000"/>
                        </a:lnSpc>
                      </a:pPr>
                      <a:endParaRPr lang="en-US" altLang="en-US" sz="1000" dirty="0"/>
                    </a:p>
                    <a:p>
                      <a:pPr algn="l" rtl="0" eaLnBrk="0">
                        <a:lnSpc>
                          <a:spcPct val="116000"/>
                        </a:lnSpc>
                      </a:pPr>
                      <a:endParaRPr lang="en-US" altLang="en-US" sz="1000" dirty="0"/>
                    </a:p>
                    <a:p>
                      <a:pPr algn="l" rtl="0" eaLnBrk="0">
                        <a:lnSpc>
                          <a:spcPct val="9000"/>
                        </a:lnSpc>
                      </a:pPr>
                      <a:endParaRPr lang="en-US" altLang="en-US" sz="100" dirty="0"/>
                    </a:p>
                    <a:p>
                      <a:pPr marL="614680" algn="l" rtl="0" eaLnBrk="0">
                        <a:lnSpc>
                          <a:spcPct val="86000"/>
                        </a:lnSpc>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Mn</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r>
              <a:tr h="903605">
                <a:tc>
                  <a:txBody>
                    <a:bodyPr/>
                    <a:lstStyle/>
                    <a:p>
                      <a:pPr algn="l" rtl="0" eaLnBrk="0">
                        <a:lnSpc>
                          <a:spcPct val="111000"/>
                        </a:lnSpc>
                      </a:pPr>
                      <a:endParaRPr lang="en-US" altLang="en-US" sz="1000" dirty="0"/>
                    </a:p>
                    <a:p>
                      <a:pPr algn="l" rtl="0" eaLnBrk="0">
                        <a:lnSpc>
                          <a:spcPct val="111000"/>
                        </a:lnSpc>
                      </a:pPr>
                      <a:endParaRPr lang="en-US" altLang="en-US" sz="1000" dirty="0"/>
                    </a:p>
                    <a:p>
                      <a:pPr marL="149860" algn="l" rtl="0" eaLnBrk="0">
                        <a:lnSpc>
                          <a:spcPct val="99000"/>
                        </a:lnSpc>
                        <a:spcBef>
                          <a:spcPts val="0"/>
                        </a:spcBef>
                      </a:pP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Content</a:t>
                      </a:r>
                      <a:r>
                        <a:rPr sz="1900" b="1" kern="0" spc="23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r>
                        <a:rPr sz="1900" b="1"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wt</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2000"/>
                        </a:lnSpc>
                      </a:pPr>
                      <a:endParaRPr lang="en-US" altLang="en-US" sz="1000" dirty="0"/>
                    </a:p>
                    <a:p>
                      <a:pPr algn="l" rtl="0" eaLnBrk="0">
                        <a:lnSpc>
                          <a:spcPct val="112000"/>
                        </a:lnSpc>
                      </a:pPr>
                      <a:endParaRPr lang="en-US" altLang="en-US" sz="1000" dirty="0"/>
                    </a:p>
                    <a:p>
                      <a:pPr marL="601345" algn="l" rtl="0" eaLnBrk="0">
                        <a:lnSpc>
                          <a:spcPct val="90000"/>
                        </a:lnSpc>
                        <a:spcBef>
                          <a:spcPts val="5"/>
                        </a:spcBef>
                      </a:pP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Bal</a:t>
                      </a:r>
                      <a:r>
                        <a:rPr sz="1900" kern="0" spc="4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243205" algn="l" rtl="0" eaLnBrk="0">
                        <a:lnSpc>
                          <a:spcPts val="2560"/>
                        </a:lnSpc>
                        <a:spcBef>
                          <a:spcPts val="0"/>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9.0～11.0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316865" algn="l" rtl="0" eaLnBrk="0">
                        <a:lnSpc>
                          <a:spcPts val="2560"/>
                        </a:lnSpc>
                        <a:spcBef>
                          <a:spcPts val="0"/>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0.2～0.5</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4000"/>
                        </a:lnSpc>
                      </a:pPr>
                      <a:endParaRPr lang="en-US" altLang="en-US" sz="1000" dirty="0"/>
                    </a:p>
                    <a:p>
                      <a:pPr algn="l" rtl="0" eaLnBrk="0">
                        <a:lnSpc>
                          <a:spcPct val="114000"/>
                        </a:lnSpc>
                      </a:pPr>
                      <a:endParaRPr lang="en-US" altLang="en-US" sz="1000" dirty="0"/>
                    </a:p>
                    <a:p>
                      <a:pPr marL="474980" algn="l" rtl="0" eaLnBrk="0">
                        <a:lnSpc>
                          <a:spcPct val="88000"/>
                        </a:lnSpc>
                        <a:spcBef>
                          <a:spcPts val="0"/>
                        </a:spcBef>
                      </a:pP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≤0.55</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4000"/>
                        </a:lnSpc>
                      </a:pPr>
                      <a:endParaRPr lang="en-US" altLang="en-US" sz="1000" dirty="0"/>
                    </a:p>
                    <a:p>
                      <a:pPr algn="l" rtl="0" eaLnBrk="0">
                        <a:lnSpc>
                          <a:spcPct val="114000"/>
                        </a:lnSpc>
                      </a:pPr>
                      <a:endParaRPr lang="en-US" altLang="en-US" sz="1000" dirty="0"/>
                    </a:p>
                    <a:p>
                      <a:pPr marL="474980" algn="l" rtl="0" eaLnBrk="0">
                        <a:lnSpc>
                          <a:spcPct val="88000"/>
                        </a:lnSpc>
                        <a:spcBef>
                          <a:spcPts val="0"/>
                        </a:spcBef>
                      </a:pP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≤0.05</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4000"/>
                        </a:lnSpc>
                      </a:pPr>
                      <a:endParaRPr lang="en-US" altLang="en-US" sz="1000" dirty="0"/>
                    </a:p>
                    <a:p>
                      <a:pPr algn="l" rtl="0" eaLnBrk="0">
                        <a:lnSpc>
                          <a:spcPct val="114000"/>
                        </a:lnSpc>
                      </a:pPr>
                      <a:endParaRPr lang="en-US" altLang="en-US" sz="1000" dirty="0"/>
                    </a:p>
                    <a:p>
                      <a:pPr marL="474980" algn="l" rtl="0" eaLnBrk="0">
                        <a:lnSpc>
                          <a:spcPct val="88000"/>
                        </a:lnSpc>
                        <a:spcBef>
                          <a:spcPts val="0"/>
                        </a:spcBef>
                      </a:pP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≤0.45</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r h="903605">
                <a:tc>
                  <a:txBody>
                    <a:bodyPr/>
                    <a:lstStyle/>
                    <a:p>
                      <a:pPr algn="l" rtl="0" eaLnBrk="0">
                        <a:lnSpc>
                          <a:spcPct val="111000"/>
                        </a:lnSpc>
                      </a:pPr>
                      <a:endParaRPr lang="en-US" altLang="en-US" sz="1000" dirty="0"/>
                    </a:p>
                    <a:p>
                      <a:pPr algn="l" rtl="0" eaLnBrk="0">
                        <a:lnSpc>
                          <a:spcPct val="111000"/>
                        </a:lnSpc>
                      </a:pPr>
                      <a:endParaRPr lang="en-US" altLang="en-US" sz="1000" dirty="0"/>
                    </a:p>
                    <a:p>
                      <a:pPr marL="567055" algn="l" rtl="0" eaLnBrk="0">
                        <a:lnSpc>
                          <a:spcPts val="2330"/>
                        </a:lnSpc>
                        <a:spcBef>
                          <a:spcPts val="5"/>
                        </a:spcBef>
                      </a:pPr>
                      <a:r>
                        <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rPr>
                        <a:t>Element</a:t>
                      </a:r>
                      <a:endPar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3000"/>
                        </a:lnSpc>
                      </a:pPr>
                      <a:endParaRPr lang="en-US" altLang="en-US" sz="1000" dirty="0"/>
                    </a:p>
                    <a:p>
                      <a:pPr algn="l" rtl="0" eaLnBrk="0">
                        <a:lnSpc>
                          <a:spcPct val="113000"/>
                        </a:lnSpc>
                      </a:pPr>
                      <a:endParaRPr lang="en-US" altLang="en-US" sz="1000" dirty="0"/>
                    </a:p>
                    <a:p>
                      <a:pPr marL="678180" algn="l" rtl="0" eaLnBrk="0">
                        <a:lnSpc>
                          <a:spcPct val="89000"/>
                        </a:lnSpc>
                        <a:spcBef>
                          <a:spcPts val="5"/>
                        </a:spcBef>
                      </a:pPr>
                      <a:r>
                        <a:rPr sz="1900"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Ni</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6000"/>
                        </a:lnSpc>
                      </a:pPr>
                      <a:endParaRPr lang="en-US" altLang="en-US" sz="1000" dirty="0"/>
                    </a:p>
                    <a:p>
                      <a:pPr algn="l" rtl="0" eaLnBrk="0">
                        <a:lnSpc>
                          <a:spcPct val="116000"/>
                        </a:lnSpc>
                      </a:pPr>
                      <a:endParaRPr lang="en-US" altLang="en-US" sz="1000" dirty="0"/>
                    </a:p>
                    <a:p>
                      <a:pPr marL="638175" algn="l" rtl="0" eaLnBrk="0">
                        <a:lnSpc>
                          <a:spcPct val="86000"/>
                        </a:lnSpc>
                        <a:spcBef>
                          <a:spcPts val="0"/>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Zn</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2000"/>
                        </a:lnSpc>
                      </a:pPr>
                      <a:endParaRPr lang="en-US" altLang="en-US" sz="1000" dirty="0"/>
                    </a:p>
                    <a:p>
                      <a:pPr algn="l" rtl="0" eaLnBrk="0">
                        <a:lnSpc>
                          <a:spcPct val="112000"/>
                        </a:lnSpc>
                      </a:pPr>
                      <a:endParaRPr lang="en-US" altLang="en-US" sz="1000" dirty="0"/>
                    </a:p>
                    <a:p>
                      <a:pPr marL="656590" algn="l" rtl="0" eaLnBrk="0">
                        <a:lnSpc>
                          <a:spcPct val="90000"/>
                        </a:lnSpc>
                        <a:spcBef>
                          <a:spcPts val="5"/>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Pb</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5000"/>
                        </a:lnSpc>
                      </a:pPr>
                      <a:endParaRPr lang="en-US" altLang="en-US" sz="1000" dirty="0"/>
                    </a:p>
                    <a:p>
                      <a:pPr algn="l" rtl="0" eaLnBrk="0">
                        <a:lnSpc>
                          <a:spcPct val="115000"/>
                        </a:lnSpc>
                      </a:pPr>
                      <a:endParaRPr lang="en-US" altLang="en-US" sz="1000" dirty="0"/>
                    </a:p>
                    <a:p>
                      <a:pPr marL="655320" algn="l" rtl="0" eaLnBrk="0">
                        <a:lnSpc>
                          <a:spcPct val="87000"/>
                        </a:lnSpc>
                        <a:spcBef>
                          <a:spcPts val="0"/>
                        </a:spcBef>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Sn</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3000"/>
                        </a:lnSpc>
                      </a:pPr>
                      <a:endParaRPr lang="en-US" altLang="en-US" sz="1000" dirty="0"/>
                    </a:p>
                    <a:p>
                      <a:pPr algn="l" rtl="0" eaLnBrk="0">
                        <a:lnSpc>
                          <a:spcPct val="113000"/>
                        </a:lnSpc>
                      </a:pPr>
                      <a:endParaRPr lang="en-US" altLang="en-US" sz="1000" dirty="0"/>
                    </a:p>
                    <a:p>
                      <a:pPr marL="690245" algn="l" rtl="0" eaLnBrk="0">
                        <a:lnSpc>
                          <a:spcPct val="89000"/>
                        </a:lnSpc>
                        <a:spcBef>
                          <a:spcPts val="5"/>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Ti</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00000"/>
                        </a:lnSpc>
                      </a:pP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r>
              <a:tr h="909955">
                <a:tc>
                  <a:txBody>
                    <a:bodyPr/>
                    <a:lstStyle/>
                    <a:p>
                      <a:pPr algn="l" rtl="0" eaLnBrk="0">
                        <a:lnSpc>
                          <a:spcPct val="111000"/>
                        </a:lnSpc>
                      </a:pPr>
                      <a:endParaRPr lang="en-US" altLang="en-US" sz="1000" dirty="0"/>
                    </a:p>
                    <a:p>
                      <a:pPr algn="l" rtl="0" eaLnBrk="0">
                        <a:lnSpc>
                          <a:spcPct val="111000"/>
                        </a:lnSpc>
                      </a:pPr>
                      <a:endParaRPr lang="en-US" altLang="en-US" sz="1000" dirty="0"/>
                    </a:p>
                    <a:p>
                      <a:pPr marL="149860" algn="l" rtl="0" eaLnBrk="0">
                        <a:lnSpc>
                          <a:spcPct val="99000"/>
                        </a:lnSpc>
                        <a:spcBef>
                          <a:spcPts val="5"/>
                        </a:spcBef>
                      </a:pP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Conten</a:t>
                      </a:r>
                      <a:r>
                        <a:rPr lang="en-US"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t</a:t>
                      </a:r>
                      <a:r>
                        <a:rPr sz="1900" b="1" kern="0" spc="23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r>
                        <a:rPr sz="1900" b="1"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wt</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4000"/>
                        </a:lnSpc>
                      </a:pPr>
                      <a:endParaRPr lang="en-US" altLang="en-US" sz="1000" dirty="0"/>
                    </a:p>
                    <a:p>
                      <a:pPr algn="l" rtl="0" eaLnBrk="0">
                        <a:lnSpc>
                          <a:spcPct val="114000"/>
                        </a:lnSpc>
                      </a:pPr>
                      <a:endParaRPr lang="en-US" altLang="en-US" sz="1000" dirty="0"/>
                    </a:p>
                    <a:p>
                      <a:pPr marL="474345" algn="l" rtl="0" eaLnBrk="0">
                        <a:lnSpc>
                          <a:spcPct val="88000"/>
                        </a:lnSpc>
                        <a:spcBef>
                          <a:spcPts val="5"/>
                        </a:spcBef>
                      </a:pP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≤0.05</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3000"/>
                        </a:lnSpc>
                      </a:pPr>
                      <a:endParaRPr lang="en-US" altLang="en-US" sz="1000" dirty="0"/>
                    </a:p>
                    <a:p>
                      <a:pPr algn="l" rtl="0" eaLnBrk="0">
                        <a:lnSpc>
                          <a:spcPct val="113000"/>
                        </a:lnSpc>
                      </a:pPr>
                      <a:endParaRPr lang="en-US" altLang="en-US" sz="1000" dirty="0"/>
                    </a:p>
                    <a:p>
                      <a:pPr marL="474345" algn="l" rtl="0" eaLnBrk="0">
                        <a:lnSpc>
                          <a:spcPct val="89000"/>
                        </a:lnSpc>
                        <a:spcBef>
                          <a:spcPts val="5"/>
                        </a:spcBef>
                      </a:pP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≤0.10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4000"/>
                        </a:lnSpc>
                      </a:pPr>
                      <a:endParaRPr lang="en-US" altLang="en-US" sz="1000" dirty="0"/>
                    </a:p>
                    <a:p>
                      <a:pPr algn="l" rtl="0" eaLnBrk="0">
                        <a:lnSpc>
                          <a:spcPct val="114000"/>
                        </a:lnSpc>
                      </a:pPr>
                      <a:endParaRPr lang="en-US" altLang="en-US" sz="1000" dirty="0"/>
                    </a:p>
                    <a:p>
                      <a:pPr marL="474980" algn="l" rtl="0" eaLnBrk="0">
                        <a:lnSpc>
                          <a:spcPct val="88000"/>
                        </a:lnSpc>
                        <a:spcBef>
                          <a:spcPts val="5"/>
                        </a:spcBef>
                      </a:pP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≤0.05</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4000"/>
                        </a:lnSpc>
                      </a:pPr>
                      <a:endParaRPr lang="en-US" altLang="en-US" sz="1000" dirty="0"/>
                    </a:p>
                    <a:p>
                      <a:pPr algn="l" rtl="0" eaLnBrk="0">
                        <a:lnSpc>
                          <a:spcPct val="114000"/>
                        </a:lnSpc>
                      </a:pPr>
                      <a:endParaRPr lang="en-US" altLang="en-US" sz="1000" dirty="0"/>
                    </a:p>
                    <a:p>
                      <a:pPr marL="474980" algn="l" rtl="0" eaLnBrk="0">
                        <a:lnSpc>
                          <a:spcPct val="88000"/>
                        </a:lnSpc>
                        <a:spcBef>
                          <a:spcPts val="5"/>
                        </a:spcBef>
                      </a:pP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≤0.05</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3000"/>
                        </a:lnSpc>
                      </a:pPr>
                      <a:endParaRPr lang="en-US" altLang="en-US" sz="1000" dirty="0"/>
                    </a:p>
                    <a:p>
                      <a:pPr algn="l" rtl="0" eaLnBrk="0">
                        <a:lnSpc>
                          <a:spcPct val="113000"/>
                        </a:lnSpc>
                      </a:pPr>
                      <a:endParaRPr lang="en-US" altLang="en-US" sz="1000" dirty="0"/>
                    </a:p>
                    <a:p>
                      <a:pPr marL="474980" algn="l" rtl="0" eaLnBrk="0">
                        <a:lnSpc>
                          <a:spcPct val="89000"/>
                        </a:lnSpc>
                        <a:spcBef>
                          <a:spcPts val="5"/>
                        </a:spcBef>
                      </a:pP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≤0.15</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00000"/>
                        </a:lnSpc>
                      </a:pPr>
                      <a:endParaRPr lang="en-US" altLang="en-US" sz="10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bl>
          </a:graphicData>
        </a:graphic>
      </p:graphicFrame>
      <p:graphicFrame>
        <p:nvGraphicFramePr>
          <p:cNvPr id="86" name="table 86"/>
          <p:cNvGraphicFramePr>
            <a:graphicFrameLocks noGrp="1"/>
          </p:cNvGraphicFramePr>
          <p:nvPr/>
        </p:nvGraphicFramePr>
        <p:xfrm>
          <a:off x="1865376" y="5955030"/>
          <a:ext cx="8441055" cy="5812154"/>
        </p:xfrm>
        <a:graphic>
          <a:graphicData uri="http://schemas.openxmlformats.org/drawingml/2006/table">
            <a:tbl>
              <a:tblPr>
                <a:solidFill>
                  <a:srgbClr val="F2F2F2"/>
                </a:solidFill>
              </a:tblPr>
              <a:tblGrid>
                <a:gridCol w="8441055"/>
              </a:tblGrid>
              <a:tr h="715009">
                <a:tc>
                  <a:txBody>
                    <a:bodyPr/>
                    <a:lstStyle/>
                    <a:p>
                      <a:pPr algn="l" rtl="0" eaLnBrk="0">
                        <a:lnSpc>
                          <a:spcPct val="100000"/>
                        </a:lnSpc>
                      </a:pPr>
                      <a:endParaRPr lang="en-US" altLang="en-US" sz="1000" dirty="0"/>
                    </a:p>
                  </a:txBody>
                  <a:tcPr marL="0" marR="0" marT="0" marB="0" vert="horz">
                    <a:lnL w="3175" cap="flat" cmpd="sng" algn="ctr">
                      <a:solidFill>
                        <a:srgbClr val="BFBFBF"/>
                      </a:solidFill>
                      <a:prstDash val="solid"/>
                      <a:round/>
                      <a:headEnd type="none" w="med" len="med"/>
                      <a:tailEnd type="none" w="med" len="med"/>
                    </a:lnL>
                    <a:lnR w="3175" cap="flat" cmpd="sng" algn="ctr">
                      <a:solidFill>
                        <a:srgbClr val="BFBFBF"/>
                      </a:solidFill>
                      <a:prstDash val="solid"/>
                      <a:round/>
                      <a:headEnd type="none" w="med" len="med"/>
                      <a:tailEnd type="none" w="med" len="med"/>
                    </a:lnR>
                    <a:lnT w="3175" cap="flat" cmpd="sng" algn="ctr">
                      <a:solidFill>
                        <a:srgbClr val="BFBFBF"/>
                      </a:solidFill>
                      <a:prstDash val="solid"/>
                      <a:round/>
                      <a:headEnd type="none" w="med" len="med"/>
                      <a:tailEnd type="none" w="med" len="med"/>
                    </a:lnT>
                    <a:lnB w="3175" cap="flat" cmpd="sng" algn="ctr">
                      <a:solidFill>
                        <a:srgbClr val="BFBFBF"/>
                      </a:solidFill>
                      <a:prstDash val="solid"/>
                      <a:round/>
                      <a:headEnd type="none" w="med" len="med"/>
                      <a:tailEnd type="none" w="med" len="med"/>
                    </a:lnB>
                    <a:solidFill>
                      <a:srgbClr val="D9D9D9"/>
                    </a:solidFill>
                  </a:tcPr>
                </a:tc>
              </a:tr>
              <a:tr h="5097144">
                <a:tc>
                  <a:txBody>
                    <a:bodyPr/>
                    <a:lstStyle/>
                    <a:p>
                      <a:pPr algn="l" rtl="0" eaLnBrk="0">
                        <a:lnSpc>
                          <a:spcPct val="113000"/>
                        </a:lnSpc>
                      </a:pPr>
                      <a:endParaRPr lang="en-US" altLang="en-US" sz="1000" dirty="0"/>
                    </a:p>
                    <a:p>
                      <a:pPr algn="l" rtl="0" eaLnBrk="0">
                        <a:lnSpc>
                          <a:spcPct val="113000"/>
                        </a:lnSpc>
                      </a:pPr>
                      <a:endParaRPr lang="en-US" altLang="en-US" sz="1000" dirty="0"/>
                    </a:p>
                    <a:p>
                      <a:pPr algn="l" rtl="0" eaLnBrk="0">
                        <a:lnSpc>
                          <a:spcPct val="114000"/>
                        </a:lnSpc>
                      </a:pPr>
                      <a:endParaRPr lang="en-US" altLang="en-US" sz="1000" dirty="0"/>
                    </a:p>
                    <a:p>
                      <a:pPr algn="l" rtl="0" eaLnBrk="0">
                        <a:lnSpc>
                          <a:spcPct val="114000"/>
                        </a:lnSpc>
                      </a:pPr>
                      <a:endParaRPr lang="en-US" altLang="en-US" sz="1000" dirty="0"/>
                    </a:p>
                    <a:p>
                      <a:pPr marL="387350" algn="l" rtl="0" eaLnBrk="0">
                        <a:lnSpc>
                          <a:spcPct val="97000"/>
                        </a:lnSpc>
                        <a:spcBef>
                          <a:spcPts val="5"/>
                        </a:spcBef>
                      </a:pPr>
                      <a:r>
                        <a:rPr sz="2400" kern="0" spc="-10" dirty="0">
                          <a:solidFill>
                            <a:srgbClr val="565856">
                              <a:alpha val="100000"/>
                            </a:srgbClr>
                          </a:solidFill>
                          <a:latin typeface="Arial" panose="020B0604020202020204"/>
                          <a:ea typeface="Arial" panose="020B0604020202020204"/>
                          <a:cs typeface="Arial" panose="020B0604020202020204"/>
                        </a:rPr>
                        <a:t>•    </a:t>
                      </a:r>
                      <a:r>
                        <a:rPr lang="en-US" sz="2400" kern="0" spc="-10" dirty="0">
                          <a:solidFill>
                            <a:srgbClr val="565856">
                              <a:alpha val="100000"/>
                            </a:srgbClr>
                          </a:solidFill>
                          <a:latin typeface="Arial" panose="020B0604020202020204"/>
                          <a:ea typeface="Arial" panose="020B0604020202020204"/>
                          <a:cs typeface="Arial" panose="020B0604020202020204"/>
                        </a:rPr>
                        <a:t>Other Brands</a:t>
                      </a:r>
                      <a:r>
                        <a:rPr sz="2400" b="1" kern="0" spc="-10" dirty="0">
                          <a:solidFill>
                            <a:srgbClr val="565856">
                              <a:alpha val="100000"/>
                            </a:srgbClr>
                          </a:solidFill>
                          <a:latin typeface="微软雅黑" panose="020B0503020204020204" charset="-122"/>
                          <a:ea typeface="微软雅黑" panose="020B0503020204020204" charset="-122"/>
                          <a:cs typeface="微软雅黑" panose="020B0503020204020204" charset="-122"/>
                        </a:rPr>
                        <a:t>:</a:t>
                      </a:r>
                      <a:r>
                        <a:rPr sz="2400" b="1" kern="0" spc="80" dirty="0">
                          <a:solidFill>
                            <a:srgbClr val="565856">
                              <a:alpha val="100000"/>
                            </a:srgbClr>
                          </a:solidFill>
                          <a:latin typeface="微软雅黑" panose="020B0503020204020204" charset="-122"/>
                          <a:ea typeface="微软雅黑" panose="020B0503020204020204" charset="-122"/>
                          <a:cs typeface="微软雅黑" panose="020B0503020204020204" charset="-122"/>
                        </a:rPr>
                        <a:t> </a:t>
                      </a:r>
                      <a:r>
                        <a:rPr sz="2400" kern="0" spc="-10" dirty="0">
                          <a:solidFill>
                            <a:srgbClr val="565856">
                              <a:alpha val="100000"/>
                            </a:srgbClr>
                          </a:solidFill>
                          <a:latin typeface="微软雅黑" panose="020B0503020204020204" charset="-122"/>
                          <a:ea typeface="微软雅黑" panose="020B0503020204020204" charset="-122"/>
                          <a:cs typeface="微软雅黑" panose="020B0503020204020204" charset="-122"/>
                        </a:rPr>
                        <a:t>ZL104</a:t>
                      </a:r>
                      <a:endParaRPr lang="en-US" altLang="en-US" sz="2400" dirty="0"/>
                    </a:p>
                    <a:p>
                      <a:pPr algn="l" rtl="0" eaLnBrk="0">
                        <a:lnSpc>
                          <a:spcPct val="165000"/>
                        </a:lnSpc>
                      </a:pPr>
                      <a:endParaRPr lang="en-US" altLang="en-US" sz="1000" dirty="0"/>
                    </a:p>
                    <a:p>
                      <a:pPr marL="387350" algn="l" rtl="0" eaLnBrk="0">
                        <a:lnSpc>
                          <a:spcPct val="88000"/>
                        </a:lnSpc>
                        <a:spcBef>
                          <a:spcPts val="725"/>
                        </a:spcBef>
                      </a:pPr>
                      <a:r>
                        <a:rPr sz="2400" kern="0" spc="-30" dirty="0">
                          <a:solidFill>
                            <a:srgbClr val="565856">
                              <a:alpha val="100000"/>
                            </a:srgbClr>
                          </a:solidFill>
                          <a:latin typeface="Arial" panose="020B0604020202020204"/>
                          <a:ea typeface="Arial" panose="020B0604020202020204"/>
                          <a:cs typeface="Arial" panose="020B0604020202020204"/>
                        </a:rPr>
                        <a:t>•</a:t>
                      </a:r>
                      <a:r>
                        <a:rPr sz="2400" kern="0" spc="50" dirty="0">
                          <a:solidFill>
                            <a:srgbClr val="565856">
                              <a:alpha val="100000"/>
                            </a:srgbClr>
                          </a:solidFill>
                          <a:latin typeface="Arial" panose="020B0604020202020204"/>
                          <a:ea typeface="Arial" panose="020B0604020202020204"/>
                          <a:cs typeface="Arial" panose="020B0604020202020204"/>
                        </a:rPr>
                        <a:t>    </a:t>
                      </a:r>
                      <a:r>
                        <a:rPr lang="en-US" sz="2400" kern="0" spc="50" dirty="0">
                          <a:solidFill>
                            <a:srgbClr val="565856">
                              <a:alpha val="100000"/>
                            </a:srgbClr>
                          </a:solidFill>
                          <a:latin typeface="Arial" panose="020B0604020202020204"/>
                          <a:ea typeface="Arial" panose="020B0604020202020204"/>
                          <a:cs typeface="Arial" panose="020B0604020202020204"/>
                        </a:rPr>
                        <a:t>Density</a:t>
                      </a:r>
                      <a:r>
                        <a:rPr sz="2400" kern="0" spc="-30" dirty="0">
                          <a:solidFill>
                            <a:srgbClr val="565856">
                              <a:alpha val="100000"/>
                            </a:srgbClr>
                          </a:solidFill>
                          <a:latin typeface="微软雅黑" panose="020B0503020204020204" charset="-122"/>
                          <a:ea typeface="微软雅黑" panose="020B0503020204020204" charset="-122"/>
                          <a:cs typeface="微软雅黑" panose="020B0503020204020204" charset="-122"/>
                        </a:rPr>
                        <a:t>:</a:t>
                      </a:r>
                      <a:r>
                        <a:rPr sz="2400" kern="0" spc="160" dirty="0">
                          <a:solidFill>
                            <a:srgbClr val="565856">
                              <a:alpha val="100000"/>
                            </a:srgbClr>
                          </a:solidFill>
                          <a:latin typeface="微软雅黑" panose="020B0503020204020204" charset="-122"/>
                          <a:ea typeface="微软雅黑" panose="020B0503020204020204" charset="-122"/>
                          <a:cs typeface="微软雅黑" panose="020B0503020204020204" charset="-122"/>
                        </a:rPr>
                        <a:t> </a:t>
                      </a:r>
                      <a:r>
                        <a:rPr sz="2400" kern="0" spc="-30" dirty="0">
                          <a:solidFill>
                            <a:srgbClr val="565856">
                              <a:alpha val="100000"/>
                            </a:srgbClr>
                          </a:solidFill>
                          <a:latin typeface="微软雅黑" panose="020B0503020204020204" charset="-122"/>
                          <a:ea typeface="微软雅黑" panose="020B0503020204020204" charset="-122"/>
                          <a:cs typeface="微软雅黑" panose="020B0503020204020204" charset="-122"/>
                        </a:rPr>
                        <a:t>2.7 g/cm</a:t>
                      </a:r>
                      <a:r>
                        <a:rPr sz="2400" kern="0" spc="-30" baseline="30000" dirty="0">
                          <a:solidFill>
                            <a:srgbClr val="565856">
                              <a:alpha val="100000"/>
                            </a:srgbClr>
                          </a:solidFill>
                          <a:latin typeface="微软雅黑" panose="020B0503020204020204" charset="-122"/>
                          <a:ea typeface="微软雅黑" panose="020B0503020204020204" charset="-122"/>
                          <a:cs typeface="微软雅黑" panose="020B0503020204020204" charset="-122"/>
                        </a:rPr>
                        <a:t>3</a:t>
                      </a:r>
                      <a:endParaRPr lang="en-US" altLang="en-US" sz="2400" baseline="30000" dirty="0"/>
                    </a:p>
                    <a:p>
                      <a:pPr algn="l" rtl="0" eaLnBrk="0">
                        <a:lnSpc>
                          <a:spcPct val="188000"/>
                        </a:lnSpc>
                      </a:pPr>
                      <a:endParaRPr lang="en-US" altLang="en-US" sz="1000" dirty="0"/>
                    </a:p>
                    <a:p>
                      <a:pPr marL="387350" algn="l" rtl="0" eaLnBrk="0">
                        <a:lnSpc>
                          <a:spcPct val="97000"/>
                        </a:lnSpc>
                        <a:spcBef>
                          <a:spcPts val="730"/>
                        </a:spcBef>
                      </a:pPr>
                      <a:r>
                        <a:rPr sz="2400" kern="0" spc="-40" dirty="0">
                          <a:solidFill>
                            <a:srgbClr val="565856">
                              <a:alpha val="100000"/>
                            </a:srgbClr>
                          </a:solidFill>
                          <a:latin typeface="Arial" panose="020B0604020202020204"/>
                          <a:ea typeface="Arial" panose="020B0604020202020204"/>
                          <a:cs typeface="Arial" panose="020B0604020202020204"/>
                        </a:rPr>
                        <a:t>•    </a:t>
                      </a:r>
                      <a:r>
                        <a:rPr sz="2400" kern="0" dirty="0">
                          <a:solidFill>
                            <a:srgbClr val="565856">
                              <a:alpha val="100000"/>
                            </a:srgbClr>
                          </a:solidFill>
                          <a:latin typeface="微软雅黑" panose="020B0503020204020204" charset="-122"/>
                          <a:ea typeface="微软雅黑" panose="020B0503020204020204" charset="-122"/>
                          <a:cs typeface="微软雅黑" panose="020B0503020204020204" charset="-122"/>
                        </a:rPr>
                        <a:t>Heat treatment: annealing at 300 ° C for 2 hours,</a:t>
                      </a:r>
                      <a:endParaRPr sz="2400" kern="0" dirty="0">
                        <a:solidFill>
                          <a:srgbClr val="565856">
                            <a:alpha val="100000"/>
                          </a:srgbClr>
                        </a:solidFill>
                        <a:latin typeface="微软雅黑" panose="020B0503020204020204" charset="-122"/>
                        <a:ea typeface="微软雅黑" panose="020B0503020204020204" charset="-122"/>
                        <a:cs typeface="微软雅黑" panose="020B0503020204020204" charset="-122"/>
                      </a:endParaRPr>
                    </a:p>
                    <a:p>
                      <a:pPr marL="387350" algn="l" rtl="0" eaLnBrk="0">
                        <a:lnSpc>
                          <a:spcPct val="97000"/>
                        </a:lnSpc>
                        <a:spcBef>
                          <a:spcPts val="730"/>
                        </a:spcBef>
                      </a:pPr>
                      <a:r>
                        <a:rPr sz="2400" kern="0" dirty="0">
                          <a:solidFill>
                            <a:srgbClr val="565856">
                              <a:alpha val="100000"/>
                            </a:srgbClr>
                          </a:solidFill>
                          <a:latin typeface="微软雅黑" panose="020B0503020204020204" charset="-122"/>
                          <a:ea typeface="微软雅黑" panose="020B0503020204020204" charset="-122"/>
                          <a:cs typeface="微软雅黑" panose="020B0503020204020204" charset="-122"/>
                        </a:rPr>
                        <a:t> </a:t>
                      </a:r>
                      <a:r>
                        <a:rPr lang="en-US" sz="2400" kern="0" dirty="0">
                          <a:solidFill>
                            <a:srgbClr val="565856">
                              <a:alpha val="100000"/>
                            </a:srgbClr>
                          </a:solidFill>
                          <a:latin typeface="微软雅黑" panose="020B0503020204020204" charset="-122"/>
                          <a:ea typeface="微软雅黑" panose="020B0503020204020204" charset="-122"/>
                          <a:cs typeface="微软雅黑" panose="020B0503020204020204" charset="-122"/>
                        </a:rPr>
                        <a:t>   </a:t>
                      </a:r>
                      <a:r>
                        <a:rPr sz="2400" kern="0" dirty="0">
                          <a:solidFill>
                            <a:srgbClr val="565856">
                              <a:alpha val="100000"/>
                            </a:srgbClr>
                          </a:solidFill>
                          <a:latin typeface="微软雅黑" panose="020B0503020204020204" charset="-122"/>
                          <a:ea typeface="微软雅黑" panose="020B0503020204020204" charset="-122"/>
                          <a:cs typeface="微软雅黑" panose="020B0503020204020204" charset="-122"/>
                        </a:rPr>
                        <a:t> then air cooling</a:t>
                      </a:r>
                      <a:r>
                        <a:rPr sz="2400" kern="0" spc="-50" dirty="0">
                          <a:solidFill>
                            <a:srgbClr val="565856">
                              <a:alpha val="100000"/>
                            </a:srgbClr>
                          </a:solidFill>
                          <a:latin typeface="微软雅黑" panose="020B0503020204020204" charset="-122"/>
                          <a:ea typeface="微软雅黑" panose="020B0503020204020204" charset="-122"/>
                          <a:cs typeface="微软雅黑" panose="020B0503020204020204" charset="-122"/>
                        </a:rPr>
                        <a:t>。</a:t>
                      </a:r>
                      <a:endParaRPr lang="en-US" altLang="en-US" sz="2400" dirty="0"/>
                    </a:p>
                    <a:p>
                      <a:pPr algn="l" rtl="0" eaLnBrk="0">
                        <a:lnSpc>
                          <a:spcPct val="171000"/>
                        </a:lnSpc>
                      </a:pPr>
                      <a:endParaRPr lang="en-US" altLang="en-US" sz="1000" dirty="0"/>
                    </a:p>
                    <a:p>
                      <a:pPr algn="l" rtl="0" eaLnBrk="0">
                        <a:lnSpc>
                          <a:spcPct val="101000"/>
                        </a:lnSpc>
                      </a:pPr>
                      <a:endParaRPr lang="en-US" altLang="en-US" sz="600" dirty="0"/>
                    </a:p>
                    <a:p>
                      <a:pPr marL="831215" indent="-443865" algn="l" rtl="0" eaLnBrk="0">
                        <a:lnSpc>
                          <a:spcPct val="132000"/>
                        </a:lnSpc>
                      </a:pPr>
                      <a:r>
                        <a:rPr sz="2400" kern="0" spc="0" dirty="0">
                          <a:solidFill>
                            <a:srgbClr val="565856">
                              <a:alpha val="100000"/>
                            </a:srgbClr>
                          </a:solidFill>
                          <a:latin typeface="Arial" panose="020B0604020202020204"/>
                          <a:ea typeface="Arial" panose="020B0604020202020204"/>
                          <a:cs typeface="Arial" panose="020B0604020202020204"/>
                        </a:rPr>
                        <a:t>•    </a:t>
                      </a:r>
                      <a:r>
                        <a:rPr sz="2400" kern="0" dirty="0">
                          <a:solidFill>
                            <a:srgbClr val="565856">
                              <a:alpha val="100000"/>
                            </a:srgbClr>
                          </a:solidFill>
                          <a:latin typeface="微软雅黑" panose="020B0503020204020204" charset="-122"/>
                          <a:ea typeface="微软雅黑" panose="020B0503020204020204" charset="-122"/>
                          <a:cs typeface="微软雅黑" panose="020B0503020204020204" charset="-122"/>
                        </a:rPr>
                        <a:t>Because of its low density and good corrosion resistance, its castings are widely used in aviation, instrumentation and general machinery, for example, automobile engine cylinder head, intake manifold, piston, wheel hub, steering booster shell.</a:t>
                      </a:r>
                      <a:endParaRPr sz="2400" kern="0" dirty="0">
                        <a:solidFill>
                          <a:srgbClr val="565856">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lnL w="3175" cap="flat" cmpd="sng" algn="ctr">
                      <a:solidFill>
                        <a:srgbClr val="D9D9D9"/>
                      </a:solidFill>
                      <a:prstDash val="solid"/>
                      <a:round/>
                      <a:headEnd type="none" w="med" len="med"/>
                      <a:tailEnd type="none" w="med" len="med"/>
                    </a:lnL>
                    <a:lnR w="3175" cap="flat" cmpd="sng" algn="ctr">
                      <a:solidFill>
                        <a:srgbClr val="D9D9D9"/>
                      </a:solidFill>
                      <a:prstDash val="solid"/>
                      <a:round/>
                      <a:headEnd type="none" w="med" len="med"/>
                      <a:tailEnd type="none" w="med" len="med"/>
                    </a:lnR>
                    <a:lnT w="3175" cap="flat" cmpd="sng" algn="ctr">
                      <a:solidFill>
                        <a:srgbClr val="D9D9D9"/>
                      </a:solidFill>
                      <a:prstDash val="solid"/>
                      <a:round/>
                      <a:headEnd type="none" w="med" len="med"/>
                      <a:tailEnd type="none" w="med" len="med"/>
                    </a:lnT>
                    <a:lnB w="3175" cap="flat" cmpd="sng" algn="ctr">
                      <a:solidFill>
                        <a:srgbClr val="D9D9D9"/>
                      </a:solidFill>
                      <a:prstDash val="solid"/>
                      <a:round/>
                      <a:headEnd type="none" w="med" len="med"/>
                      <a:tailEnd type="none" w="med" len="med"/>
                    </a:lnB>
                    <a:solidFill>
                      <a:srgbClr val="F2F2F2"/>
                    </a:solidFill>
                  </a:tcPr>
                </a:tc>
              </a:tr>
            </a:tbl>
          </a:graphicData>
        </a:graphic>
      </p:graphicFrame>
      <p:graphicFrame>
        <p:nvGraphicFramePr>
          <p:cNvPr id="88" name="table 88"/>
          <p:cNvGraphicFramePr>
            <a:graphicFrameLocks noGrp="1"/>
          </p:cNvGraphicFramePr>
          <p:nvPr/>
        </p:nvGraphicFramePr>
        <p:xfrm>
          <a:off x="10864088" y="7615555"/>
          <a:ext cx="11364595" cy="4156075"/>
        </p:xfrm>
        <a:graphic>
          <a:graphicData uri="http://schemas.openxmlformats.org/drawingml/2006/table">
            <a:tbl>
              <a:tblPr/>
              <a:tblGrid>
                <a:gridCol w="2276475"/>
                <a:gridCol w="2270125"/>
                <a:gridCol w="2270125"/>
                <a:gridCol w="2270760"/>
                <a:gridCol w="2277110"/>
              </a:tblGrid>
              <a:tr h="909955">
                <a:tc gridSpan="5">
                  <a:txBody>
                    <a:bodyPr/>
                    <a:lstStyle/>
                    <a:p>
                      <a:pPr algn="l" rtl="0" eaLnBrk="0">
                        <a:lnSpc>
                          <a:spcPct val="105000"/>
                        </a:lnSpc>
                      </a:pPr>
                      <a:endParaRPr lang="en-US" altLang="en-US" sz="1000" dirty="0"/>
                    </a:p>
                    <a:p>
                      <a:pPr algn="l" rtl="0" eaLnBrk="0">
                        <a:lnSpc>
                          <a:spcPct val="106000"/>
                        </a:lnSpc>
                      </a:pPr>
                      <a:endParaRPr lang="en-US" altLang="en-US" sz="1000" dirty="0"/>
                    </a:p>
                    <a:p>
                      <a:pPr marL="5074920" algn="l" rtl="0" eaLnBrk="0">
                        <a:lnSpc>
                          <a:spcPct val="97000"/>
                        </a:lnSpc>
                        <a:spcBef>
                          <a:spcPts val="5"/>
                        </a:spcBef>
                      </a:pPr>
                      <a:r>
                        <a:rPr sz="2400" b="1"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Mechanical properties</a:t>
                      </a:r>
                      <a:endParaRPr lang="en-US" altLang="en-US" sz="24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r>
              <a:tr h="1619885">
                <a:tc>
                  <a:txBody>
                    <a:bodyPr/>
                    <a:lstStyle/>
                    <a:p>
                      <a:pPr algn="l" rtl="0" eaLnBrk="0">
                        <a:lnSpc>
                          <a:spcPct val="114000"/>
                        </a:lnSpc>
                      </a:pPr>
                      <a:endParaRPr lang="en-US" altLang="en-US" sz="1000" dirty="0"/>
                    </a:p>
                    <a:p>
                      <a:pPr algn="l" rtl="0" eaLnBrk="0">
                        <a:lnSpc>
                          <a:spcPct val="114000"/>
                        </a:lnSpc>
                      </a:pPr>
                      <a:endParaRPr lang="en-US" altLang="en-US" sz="1000" dirty="0"/>
                    </a:p>
                    <a:p>
                      <a:pPr algn="l" rtl="0" eaLnBrk="0">
                        <a:lnSpc>
                          <a:spcPct val="114000"/>
                        </a:lnSpc>
                      </a:pPr>
                      <a:endParaRPr lang="en-US" altLang="en-US" sz="1000" dirty="0"/>
                    </a:p>
                    <a:p>
                      <a:pPr algn="l" rtl="0" eaLnBrk="0">
                        <a:lnSpc>
                          <a:spcPct val="115000"/>
                        </a:lnSpc>
                      </a:pPr>
                      <a:endParaRPr lang="en-US" altLang="en-US" sz="1000" dirty="0"/>
                    </a:p>
                    <a:p>
                      <a:pPr marL="567055" algn="l" rtl="0" eaLnBrk="0">
                        <a:lnSpc>
                          <a:spcPts val="2330"/>
                        </a:lnSpc>
                        <a:spcBef>
                          <a:spcPts val="5"/>
                        </a:spcBef>
                      </a:pPr>
                      <a:r>
                        <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Element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9000"/>
                        </a:lnSpc>
                      </a:pPr>
                      <a:endParaRPr lang="en-US" altLang="en-US" sz="1000" dirty="0"/>
                    </a:p>
                    <a:p>
                      <a:pPr algn="l" rtl="0" eaLnBrk="0">
                        <a:lnSpc>
                          <a:spcPct val="119000"/>
                        </a:lnSpc>
                      </a:pPr>
                      <a:endParaRPr lang="en-US" altLang="en-US" sz="1000" dirty="0"/>
                    </a:p>
                    <a:p>
                      <a:pPr algn="l" rtl="0" eaLnBrk="0">
                        <a:lnSpc>
                          <a:spcPct val="119000"/>
                        </a:lnSpc>
                      </a:pPr>
                      <a:endParaRPr lang="en-US" altLang="en-US" sz="1000" dirty="0"/>
                    </a:p>
                    <a:p>
                      <a:pPr algn="l" rtl="0" eaLnBrk="0">
                        <a:lnSpc>
                          <a:spcPct val="10000"/>
                        </a:lnSpc>
                      </a:pPr>
                      <a:endParaRPr lang="en-US" altLang="en-US" sz="100" dirty="0"/>
                    </a:p>
                    <a:p>
                      <a:pPr marL="631825" algn="l" rtl="0" eaLnBrk="0">
                        <a:lnSpc>
                          <a:spcPct val="93000"/>
                        </a:lnSpc>
                      </a:pP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Tensile strength</a:t>
                      </a:r>
                      <a:r>
                        <a:rPr lang="en-US"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(σ</a:t>
                      </a:r>
                      <a:r>
                        <a:rPr sz="2000" kern="0" spc="50" baseline="-17000" dirty="0">
                          <a:solidFill>
                            <a:srgbClr val="3A3B39">
                              <a:alpha val="100000"/>
                            </a:srgbClr>
                          </a:solidFill>
                          <a:latin typeface="微软雅黑" panose="020B0503020204020204" charset="-122"/>
                          <a:ea typeface="微软雅黑" panose="020B0503020204020204" charset="-122"/>
                          <a:cs typeface="微软雅黑" panose="020B0503020204020204" charset="-122"/>
                        </a:rPr>
                        <a:t>b</a:t>
                      </a:r>
                      <a:r>
                        <a:rPr sz="1900"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MPa</a:t>
                      </a:r>
                      <a:r>
                        <a:rPr sz="1900"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9000"/>
                        </a:lnSpc>
                      </a:pPr>
                      <a:endParaRPr lang="en-US" altLang="en-US" sz="1000" dirty="0"/>
                    </a:p>
                    <a:p>
                      <a:pPr algn="l" rtl="0" eaLnBrk="0">
                        <a:lnSpc>
                          <a:spcPct val="119000"/>
                        </a:lnSpc>
                      </a:pPr>
                      <a:endParaRPr lang="en-US" altLang="en-US" sz="1000" dirty="0"/>
                    </a:p>
                    <a:p>
                      <a:pPr algn="l" rtl="0" eaLnBrk="0">
                        <a:lnSpc>
                          <a:spcPct val="120000"/>
                        </a:lnSpc>
                      </a:pPr>
                      <a:endParaRPr lang="en-US" altLang="en-US" sz="1000" dirty="0"/>
                    </a:p>
                    <a:p>
                      <a:pPr marL="476250" indent="155575" algn="l" rtl="0" eaLnBrk="0">
                        <a:lnSpc>
                          <a:spcPct val="102000"/>
                        </a:lnSpc>
                        <a:spcBef>
                          <a:spcPts val="0"/>
                        </a:spcBef>
                      </a:pPr>
                      <a:r>
                        <a:rPr lang="en-US"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Y</a:t>
                      </a: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ield</a:t>
                      </a: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(σ</a:t>
                      </a:r>
                      <a:r>
                        <a:rPr sz="2000" kern="0" spc="-80" baseline="-21000" dirty="0">
                          <a:solidFill>
                            <a:srgbClr val="3A3B39">
                              <a:alpha val="100000"/>
                            </a:srgbClr>
                          </a:solidFill>
                          <a:latin typeface="微软雅黑" panose="020B0503020204020204" charset="-122"/>
                          <a:ea typeface="微软雅黑" panose="020B0503020204020204" charset="-122"/>
                          <a:cs typeface="微软雅黑" panose="020B0503020204020204" charset="-122"/>
                        </a:rPr>
                        <a:t>P0.2</a:t>
                      </a: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/MPa）</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9000"/>
                        </a:lnSpc>
                      </a:pPr>
                      <a:endParaRPr lang="en-US" altLang="en-US" sz="1000" dirty="0"/>
                    </a:p>
                    <a:p>
                      <a:pPr algn="l" rtl="0" eaLnBrk="0">
                        <a:lnSpc>
                          <a:spcPct val="119000"/>
                        </a:lnSpc>
                      </a:pPr>
                      <a:endParaRPr lang="en-US" altLang="en-US" sz="1000" dirty="0"/>
                    </a:p>
                    <a:p>
                      <a:pPr algn="l" rtl="0" eaLnBrk="0">
                        <a:lnSpc>
                          <a:spcPct val="119000"/>
                        </a:lnSpc>
                      </a:pPr>
                      <a:endParaRPr lang="en-US" altLang="en-US" sz="1000" dirty="0"/>
                    </a:p>
                    <a:p>
                      <a:pPr lvl="1" algn="r" rtl="0" eaLnBrk="0">
                        <a:lnSpc>
                          <a:spcPct val="10000"/>
                        </a:lnSpc>
                      </a:pPr>
                      <a:r>
                        <a:rPr lang="en-US"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Elongation</a:t>
                      </a:r>
                      <a:r>
                        <a:rPr sz="1600" kern="0" spc="-9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6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9000"/>
                        </a:lnSpc>
                      </a:pPr>
                      <a:endParaRPr lang="en-US" altLang="en-US" sz="1000" dirty="0"/>
                    </a:p>
                    <a:p>
                      <a:pPr algn="l" rtl="0" eaLnBrk="0">
                        <a:lnSpc>
                          <a:spcPct val="119000"/>
                        </a:lnSpc>
                      </a:pPr>
                      <a:endParaRPr lang="en-US" altLang="en-US" sz="1000" dirty="0"/>
                    </a:p>
                    <a:p>
                      <a:pPr algn="l" rtl="0" eaLnBrk="0">
                        <a:lnSpc>
                          <a:spcPct val="119000"/>
                        </a:lnSpc>
                      </a:pPr>
                      <a:endParaRPr lang="en-US" altLang="en-US" sz="1000" dirty="0"/>
                    </a:p>
                    <a:p>
                      <a:pPr algn="l" rtl="0" eaLnBrk="0">
                        <a:lnSpc>
                          <a:spcPct val="10000"/>
                        </a:lnSpc>
                      </a:pPr>
                      <a:r>
                        <a:rPr lang="en-US" altLang="en-US" sz="1900" dirty="0"/>
                        <a:t>          Hardness</a:t>
                      </a:r>
                      <a:endParaRPr lang="en-US" altLang="en-US" sz="1900" dirty="0"/>
                    </a:p>
                    <a:p>
                      <a:pPr marL="783590" algn="l" rtl="0" eaLnBrk="0">
                        <a:lnSpc>
                          <a:spcPts val="2400"/>
                        </a:lnSpc>
                      </a:pPr>
                      <a:r>
                        <a:rPr sz="1800" kern="0" spc="-130" dirty="0">
                          <a:solidFill>
                            <a:srgbClr val="3A3B39">
                              <a:alpha val="100000"/>
                            </a:srgbClr>
                          </a:solidFill>
                          <a:latin typeface="微软雅黑" panose="020B0503020204020204" charset="-122"/>
                          <a:ea typeface="微软雅黑" panose="020B0503020204020204" charset="-122"/>
                          <a:cs typeface="微软雅黑" panose="020B0503020204020204" charset="-122"/>
                        </a:rPr>
                        <a:t>（HRC）</a:t>
                      </a:r>
                      <a:endParaRPr lang="en-US" altLang="en-US" sz="1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r>
              <a:tr h="1626235">
                <a:tc>
                  <a:txBody>
                    <a:bodyPr/>
                    <a:lstStyle/>
                    <a:p>
                      <a:pPr algn="l" rtl="0" eaLnBrk="0">
                        <a:lnSpc>
                          <a:spcPct val="114000"/>
                        </a:lnSpc>
                      </a:pPr>
                      <a:endParaRPr lang="en-US" altLang="en-US" sz="1000" dirty="0"/>
                    </a:p>
                    <a:p>
                      <a:pPr algn="l" rtl="0" eaLnBrk="0">
                        <a:lnSpc>
                          <a:spcPct val="114000"/>
                        </a:lnSpc>
                      </a:pPr>
                      <a:endParaRPr lang="en-US" altLang="en-US" sz="1000" dirty="0"/>
                    </a:p>
                    <a:p>
                      <a:pPr algn="l" rtl="0" eaLnBrk="0">
                        <a:lnSpc>
                          <a:spcPct val="114000"/>
                        </a:lnSpc>
                      </a:pPr>
                      <a:endParaRPr lang="en-US" altLang="en-US" sz="1000" dirty="0"/>
                    </a:p>
                    <a:p>
                      <a:pPr algn="l" rtl="0" eaLnBrk="0">
                        <a:lnSpc>
                          <a:spcPct val="115000"/>
                        </a:lnSpc>
                      </a:pPr>
                      <a:r>
                        <a:rPr lang="en-US"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   </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Conten</a:t>
                      </a:r>
                      <a:r>
                        <a:rPr lang="en-US"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t</a:t>
                      </a:r>
                      <a:r>
                        <a:rPr sz="1900" b="1" kern="0" spc="23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r>
                        <a:rPr sz="1900" b="1"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wt</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6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algn="l" rtl="0" eaLnBrk="0">
                        <a:lnSpc>
                          <a:spcPct val="117000"/>
                        </a:lnSpc>
                      </a:pPr>
                      <a:endParaRPr lang="en-US" altLang="en-US" sz="1000" dirty="0"/>
                    </a:p>
                    <a:p>
                      <a:pPr marL="927100" algn="l" rtl="0" eaLnBrk="0">
                        <a:lnSpc>
                          <a:spcPct val="87000"/>
                        </a:lnSpc>
                        <a:spcBef>
                          <a:spcPts val="5"/>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280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5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marL="939165" algn="l" rtl="0" eaLnBrk="0">
                        <a:lnSpc>
                          <a:spcPct val="88000"/>
                        </a:lnSpc>
                        <a:spcBef>
                          <a:spcPts val="5"/>
                        </a:spcBef>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180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6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algn="l" rtl="0" eaLnBrk="0">
                        <a:lnSpc>
                          <a:spcPct val="117000"/>
                        </a:lnSpc>
                      </a:pPr>
                      <a:endParaRPr lang="en-US" altLang="en-US" sz="1000" dirty="0"/>
                    </a:p>
                    <a:p>
                      <a:pPr marL="1074420" algn="l" rtl="0" eaLnBrk="0">
                        <a:lnSpc>
                          <a:spcPct val="87000"/>
                        </a:lnSpc>
                        <a:spcBef>
                          <a:spcPts val="5"/>
                        </a:spcBef>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8</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5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marL="939800" algn="l" rtl="0" eaLnBrk="0">
                        <a:lnSpc>
                          <a:spcPct val="88000"/>
                        </a:lnSpc>
                        <a:spcBef>
                          <a:spcPts val="5"/>
                        </a:spcBef>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120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bl>
          </a:graphicData>
        </a:graphic>
      </p:graphicFrame>
      <p:sp>
        <p:nvSpPr>
          <p:cNvPr id="90" name="textbox 90"/>
          <p:cNvSpPr/>
          <p:nvPr/>
        </p:nvSpPr>
        <p:spPr>
          <a:xfrm>
            <a:off x="1868424" y="2775966"/>
            <a:ext cx="8435975" cy="2176779"/>
          </a:xfrm>
          <a:prstGeom prst="rect">
            <a:avLst/>
          </a:prstGeom>
          <a:solidFill>
            <a:srgbClr val="000000">
              <a:alpha val="69803"/>
            </a:srgbClr>
          </a:solidFill>
        </p:spPr>
        <p:txBody>
          <a:bodyPr vert="horz" wrap="square" lIns="0" tIns="0" rIns="0" bIns="0"/>
          <a:lstStyle/>
          <a:p>
            <a:pPr algn="l" rtl="0" eaLnBrk="0">
              <a:lnSpc>
                <a:spcPct val="106000"/>
              </a:lnSpc>
            </a:pPr>
            <a:endParaRPr lang="en-US" altLang="en-US" sz="1000" dirty="0"/>
          </a:p>
          <a:p>
            <a:pPr algn="l" rtl="0" eaLnBrk="0">
              <a:lnSpc>
                <a:spcPct val="106000"/>
              </a:lnSpc>
            </a:pPr>
            <a:endParaRPr lang="en-US" altLang="en-US" sz="1000" dirty="0"/>
          </a:p>
          <a:p>
            <a:pPr algn="l" rtl="0" eaLnBrk="0">
              <a:lnSpc>
                <a:spcPct val="106000"/>
              </a:lnSpc>
            </a:pPr>
            <a:endParaRPr lang="en-US" altLang="en-US" sz="1000" dirty="0"/>
          </a:p>
          <a:p>
            <a:pPr algn="l" rtl="0" eaLnBrk="0">
              <a:lnSpc>
                <a:spcPct val="106000"/>
              </a:lnSpc>
            </a:pPr>
            <a:endParaRPr lang="en-US" altLang="en-US" sz="1000" dirty="0"/>
          </a:p>
          <a:p>
            <a:pPr marL="796925" algn="l" rtl="0" eaLnBrk="0">
              <a:lnSpc>
                <a:spcPct val="88000"/>
              </a:lnSpc>
              <a:spcBef>
                <a:spcPts val="0"/>
              </a:spcBef>
              <a:tabLst>
                <a:tab pos="1202055" algn="l"/>
              </a:tabLst>
            </a:pPr>
            <a:r>
              <a:rPr sz="6000" kern="0" spc="0" dirty="0">
                <a:solidFill>
                  <a:srgbClr val="FFFFFF">
                    <a:alpha val="100000"/>
                  </a:srgbClr>
                </a:solidFill>
                <a:latin typeface="微软雅黑" panose="020B0503020204020204" charset="-122"/>
                <a:ea typeface="微软雅黑" panose="020B0503020204020204" charset="-122"/>
                <a:cs typeface="微软雅黑" panose="020B0503020204020204" charset="-122"/>
              </a:rPr>
              <a:t>	</a:t>
            </a:r>
            <a:r>
              <a:rPr sz="6000" kern="0" spc="-20" dirty="0">
                <a:solidFill>
                  <a:srgbClr val="FFFFFF">
                    <a:alpha val="100000"/>
                  </a:srgbClr>
                </a:solidFill>
                <a:latin typeface="微软雅黑" panose="020B0503020204020204" charset="-122"/>
                <a:ea typeface="微软雅黑" panose="020B0503020204020204" charset="-122"/>
                <a:cs typeface="微软雅黑" panose="020B0503020204020204" charset="-122"/>
              </a:rPr>
              <a:t>AlSi10Mg</a:t>
            </a:r>
            <a:endParaRPr lang="en-US" altLang="en-US" sz="6000" dirty="0"/>
          </a:p>
        </p:txBody>
      </p:sp>
      <p:sp>
        <p:nvSpPr>
          <p:cNvPr id="92" name="path"/>
          <p:cNvSpPr/>
          <p:nvPr/>
        </p:nvSpPr>
        <p:spPr>
          <a:xfrm>
            <a:off x="2522982" y="3154679"/>
            <a:ext cx="142494" cy="1439418"/>
          </a:xfrm>
          <a:custGeom>
            <a:avLst/>
            <a:gdLst/>
            <a:ahLst/>
            <a:cxnLst/>
            <a:rect l="0" t="0" r="0" b="0"/>
            <a:pathLst>
              <a:path w="224" h="2266">
                <a:moveTo>
                  <a:pt x="0" y="2266"/>
                </a:moveTo>
                <a:lnTo>
                  <a:pt x="224" y="2266"/>
                </a:lnTo>
                <a:lnTo>
                  <a:pt x="224" y="0"/>
                </a:lnTo>
                <a:lnTo>
                  <a:pt x="0" y="0"/>
                </a:lnTo>
                <a:lnTo>
                  <a:pt x="0" y="2266"/>
                </a:lnTo>
                <a:close/>
              </a:path>
            </a:pathLst>
          </a:custGeom>
          <a:solidFill>
            <a:srgbClr val="FFFFFF">
              <a:alpha val="100000"/>
            </a:srgbClr>
          </a:solidFill>
          <a:ln cap="flat">
            <a:noFill/>
            <a:prstDash val="solid"/>
            <a:miter lim="0"/>
          </a:ln>
        </p:spPr>
        <p:txBody>
          <a:bodyPr rtlCol="0"/>
          <a:lstStyle/>
          <a:p>
            <a:pPr algn="ctr"/>
            <a:endParaRPr lang="zh-CN" altLang="en-US"/>
          </a:p>
        </p:txBody>
      </p:sp>
      <p:sp>
        <p:nvSpPr>
          <p:cNvPr id="94" name="textbox 94"/>
          <p:cNvSpPr/>
          <p:nvPr/>
        </p:nvSpPr>
        <p:spPr>
          <a:xfrm>
            <a:off x="1855470" y="1179830"/>
            <a:ext cx="10514330" cy="1377315"/>
          </a:xfrm>
          <a:prstGeom prst="rect">
            <a:avLst/>
          </a:prstGeom>
        </p:spPr>
        <p:txBody>
          <a:bodyPr vert="horz" wrap="square" lIns="0" tIns="0" rIns="0" bIns="0"/>
          <a:lstStyle/>
          <a:p>
            <a:pPr algn="l" rtl="0" eaLnBrk="0">
              <a:lnSpc>
                <a:spcPct val="145000"/>
              </a:lnSpc>
            </a:pPr>
            <a:endParaRPr lang="en-US" altLang="en-US" sz="1000" dirty="0"/>
          </a:p>
          <a:p>
            <a:pPr marL="154940" algn="l" rtl="0" eaLnBrk="0">
              <a:lnSpc>
                <a:spcPct val="97000"/>
              </a:lnSpc>
              <a:spcBef>
                <a:spcPts val="0"/>
              </a:spcBef>
              <a:tabLst>
                <a:tab pos="679450" algn="l"/>
              </a:tabLst>
            </a:pPr>
            <a:r>
              <a:rPr sz="72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7200"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rPr>
              <a:t>SLM</a:t>
            </a:r>
            <a:r>
              <a:rPr lang="en-US" sz="7200"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4000"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Physical properties of materials</a:t>
            </a:r>
            <a:endParaRPr lang="en-US" altLang="en-US" sz="4000" dirty="0"/>
          </a:p>
        </p:txBody>
      </p:sp>
      <p:sp>
        <p:nvSpPr>
          <p:cNvPr id="96" name="path"/>
          <p:cNvSpPr/>
          <p:nvPr/>
        </p:nvSpPr>
        <p:spPr>
          <a:xfrm>
            <a:off x="1868424" y="1192530"/>
            <a:ext cx="142494" cy="1256538"/>
          </a:xfrm>
          <a:custGeom>
            <a:avLst/>
            <a:gdLst/>
            <a:ahLst/>
            <a:cxnLst/>
            <a:rect l="0" t="0" r="0" b="0"/>
            <a:pathLst>
              <a:path w="224" h="1978">
                <a:moveTo>
                  <a:pt x="0" y="1978"/>
                </a:moveTo>
                <a:lnTo>
                  <a:pt x="224" y="1978"/>
                </a:lnTo>
                <a:lnTo>
                  <a:pt x="224" y="0"/>
                </a:lnTo>
                <a:lnTo>
                  <a:pt x="0" y="0"/>
                </a:lnTo>
                <a:lnTo>
                  <a:pt x="0" y="1978"/>
                </a:lnTo>
                <a:close/>
              </a:path>
            </a:pathLst>
          </a:custGeom>
          <a:solidFill>
            <a:srgbClr val="3A3B39">
              <a:alpha val="100000"/>
            </a:srgbClr>
          </a:solidFill>
          <a:ln cap="flat">
            <a:noFill/>
            <a:prstDash val="solid"/>
            <a:miter lim="0"/>
          </a:ln>
        </p:spPr>
        <p:txBody>
          <a:bodyPr rtlCol="0"/>
          <a:lstStyle/>
          <a:p>
            <a:pPr algn="ctr"/>
            <a:endParaRPr lang="zh-CN" altLang="en-US"/>
          </a:p>
        </p:txBody>
      </p:sp>
      <p:pic>
        <p:nvPicPr>
          <p:cNvPr id="2" name="图片 1"/>
          <p:cNvPicPr>
            <a:picLocks noChangeAspect="1"/>
          </p:cNvPicPr>
          <p:nvPr>
            <p:custDataLst>
              <p:tags r:id="rId1"/>
            </p:custDataLst>
          </p:nvPr>
        </p:nvPicPr>
        <p:blipFill>
          <a:blip r:embed="rId2"/>
          <a:stretch>
            <a:fillRect/>
          </a:stretch>
        </p:blipFill>
        <p:spPr>
          <a:xfrm>
            <a:off x="19723735" y="740410"/>
            <a:ext cx="2505075" cy="17145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4" name="table 104"/>
          <p:cNvGraphicFramePr>
            <a:graphicFrameLocks noGrp="1"/>
          </p:cNvGraphicFramePr>
          <p:nvPr/>
        </p:nvGraphicFramePr>
        <p:xfrm>
          <a:off x="10864088" y="2769869"/>
          <a:ext cx="11364595" cy="4530725"/>
        </p:xfrm>
        <a:graphic>
          <a:graphicData uri="http://schemas.openxmlformats.org/drawingml/2006/table">
            <a:tbl>
              <a:tblPr/>
              <a:tblGrid>
                <a:gridCol w="2028825"/>
                <a:gridCol w="1761489"/>
                <a:gridCol w="1892300"/>
                <a:gridCol w="1891664"/>
                <a:gridCol w="1892300"/>
                <a:gridCol w="1898014"/>
              </a:tblGrid>
              <a:tr h="909955">
                <a:tc gridSpan="6">
                  <a:txBody>
                    <a:bodyPr/>
                    <a:lstStyle/>
                    <a:p>
                      <a:pPr algn="l" rtl="0" eaLnBrk="0">
                        <a:lnSpc>
                          <a:spcPct val="105000"/>
                        </a:lnSpc>
                      </a:pPr>
                      <a:endParaRPr lang="en-US" altLang="en-US" sz="1000" dirty="0"/>
                    </a:p>
                    <a:p>
                      <a:pPr algn="l" rtl="0" eaLnBrk="0">
                        <a:lnSpc>
                          <a:spcPct val="106000"/>
                        </a:lnSpc>
                      </a:pPr>
                      <a:endParaRPr lang="en-US" altLang="en-US" sz="1000" dirty="0"/>
                    </a:p>
                    <a:p>
                      <a:pPr marL="5229860" algn="l" rtl="0" eaLnBrk="0">
                        <a:lnSpc>
                          <a:spcPct val="97000"/>
                        </a:lnSpc>
                        <a:spcBef>
                          <a:spcPts val="5"/>
                        </a:spcBef>
                      </a:pPr>
                      <a:r>
                        <a:rPr sz="2400" b="1"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Ingredient list</a:t>
                      </a:r>
                      <a:endParaRPr lang="en-US" altLang="en-US" sz="24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r>
              <a:tr h="903605">
                <a:tc>
                  <a:txBody>
                    <a:bodyPr/>
                    <a:lstStyle/>
                    <a:p>
                      <a:pPr algn="l" rtl="0" eaLnBrk="0">
                        <a:lnSpc>
                          <a:spcPct val="111000"/>
                        </a:lnSpc>
                      </a:pPr>
                      <a:endParaRPr lang="en-US" altLang="en-US" sz="1000" dirty="0"/>
                    </a:p>
                    <a:p>
                      <a:pPr algn="ctr" rtl="0" eaLnBrk="0">
                        <a:lnSpc>
                          <a:spcPct val="111000"/>
                        </a:lnSpc>
                      </a:pPr>
                      <a:r>
                        <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rPr>
                        <a:t>Element</a:t>
                      </a:r>
                      <a:endPar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3000"/>
                        </a:lnSpc>
                      </a:pPr>
                      <a:endParaRPr lang="en-US" altLang="en-US" sz="1000" dirty="0"/>
                    </a:p>
                    <a:p>
                      <a:pPr algn="l" rtl="0" eaLnBrk="0">
                        <a:lnSpc>
                          <a:spcPct val="113000"/>
                        </a:lnSpc>
                      </a:pPr>
                      <a:endParaRPr lang="en-US" altLang="en-US" sz="1000" dirty="0"/>
                    </a:p>
                    <a:p>
                      <a:pPr marL="844550" algn="l" rtl="0" eaLnBrk="0">
                        <a:lnSpc>
                          <a:spcPct val="89000"/>
                        </a:lnSpc>
                        <a:spcBef>
                          <a:spcPts val="0"/>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Ti</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2000"/>
                        </a:lnSpc>
                      </a:pPr>
                      <a:endParaRPr lang="en-US" altLang="en-US" sz="1000" dirty="0"/>
                    </a:p>
                    <a:p>
                      <a:pPr algn="l" rtl="0" eaLnBrk="0">
                        <a:lnSpc>
                          <a:spcPct val="112000"/>
                        </a:lnSpc>
                      </a:pPr>
                      <a:endParaRPr lang="en-US" altLang="en-US" sz="1000" dirty="0"/>
                    </a:p>
                    <a:p>
                      <a:pPr marL="825500" algn="l" rtl="0" eaLnBrk="0">
                        <a:lnSpc>
                          <a:spcPct val="90000"/>
                        </a:lnSpc>
                        <a:spcBef>
                          <a:spcPts val="5"/>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Al</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5000"/>
                        </a:lnSpc>
                      </a:pPr>
                      <a:endParaRPr lang="en-US" altLang="en-US" sz="1000" dirty="0"/>
                    </a:p>
                    <a:p>
                      <a:pPr algn="l" rtl="0" eaLnBrk="0">
                        <a:lnSpc>
                          <a:spcPct val="116000"/>
                        </a:lnSpc>
                      </a:pPr>
                      <a:endParaRPr lang="en-US" altLang="en-US" sz="1000" dirty="0"/>
                    </a:p>
                    <a:p>
                      <a:pPr algn="l" rtl="0" eaLnBrk="0">
                        <a:lnSpc>
                          <a:spcPct val="9000"/>
                        </a:lnSpc>
                      </a:pPr>
                      <a:endParaRPr lang="en-US" altLang="en-US" sz="100" dirty="0"/>
                    </a:p>
                    <a:p>
                      <a:pPr marL="862330" algn="l" rtl="0" eaLnBrk="0">
                        <a:lnSpc>
                          <a:spcPct val="86000"/>
                        </a:lnSpc>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V</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5000"/>
                        </a:lnSpc>
                      </a:pPr>
                      <a:endParaRPr lang="en-US" altLang="en-US" sz="1000" dirty="0"/>
                    </a:p>
                    <a:p>
                      <a:pPr algn="l" rtl="0" eaLnBrk="0">
                        <a:lnSpc>
                          <a:spcPct val="116000"/>
                        </a:lnSpc>
                      </a:pPr>
                      <a:endParaRPr lang="en-US" altLang="en-US" sz="1000" dirty="0"/>
                    </a:p>
                    <a:p>
                      <a:pPr algn="l" rtl="0" eaLnBrk="0">
                        <a:lnSpc>
                          <a:spcPct val="9000"/>
                        </a:lnSpc>
                      </a:pPr>
                      <a:endParaRPr lang="en-US" altLang="en-US" sz="100" dirty="0"/>
                    </a:p>
                    <a:p>
                      <a:pPr marL="832485" algn="l" rtl="0" eaLnBrk="0">
                        <a:lnSpc>
                          <a:spcPct val="86000"/>
                        </a:lnSpc>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Fe</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4000"/>
                        </a:lnSpc>
                      </a:pPr>
                      <a:endParaRPr lang="en-US" altLang="en-US" sz="1000" dirty="0"/>
                    </a:p>
                    <a:p>
                      <a:pPr algn="l" rtl="0" eaLnBrk="0">
                        <a:lnSpc>
                          <a:spcPct val="115000"/>
                        </a:lnSpc>
                      </a:pPr>
                      <a:endParaRPr lang="en-US" altLang="en-US" sz="1000" dirty="0"/>
                    </a:p>
                    <a:p>
                      <a:pPr algn="l" rtl="0" eaLnBrk="0">
                        <a:lnSpc>
                          <a:spcPct val="10000"/>
                        </a:lnSpc>
                      </a:pPr>
                      <a:endParaRPr lang="en-US" altLang="en-US" sz="100" dirty="0"/>
                    </a:p>
                    <a:p>
                      <a:pPr marL="873760" algn="l" rtl="0" eaLnBrk="0">
                        <a:lnSpc>
                          <a:spcPct val="87000"/>
                        </a:lnSpc>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C</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r>
              <a:tr h="903605">
                <a:tc>
                  <a:txBody>
                    <a:bodyPr/>
                    <a:lstStyle/>
                    <a:p>
                      <a:pPr algn="l" rtl="0" eaLnBrk="0">
                        <a:lnSpc>
                          <a:spcPct val="111000"/>
                        </a:lnSpc>
                      </a:pPr>
                      <a:endParaRPr lang="en-US" altLang="en-US" sz="1000" dirty="0"/>
                    </a:p>
                    <a:p>
                      <a:pPr algn="l" rtl="0" eaLnBrk="0">
                        <a:lnSpc>
                          <a:spcPct val="111000"/>
                        </a:lnSpc>
                      </a:pPr>
                      <a:endParaRPr lang="en-US" altLang="en-US" sz="1000" dirty="0"/>
                    </a:p>
                    <a:p>
                      <a:pPr marL="149860" algn="l" rtl="0" eaLnBrk="0">
                        <a:lnSpc>
                          <a:spcPct val="99000"/>
                        </a:lnSpc>
                        <a:spcBef>
                          <a:spcPts val="0"/>
                        </a:spcBef>
                      </a:pP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Content</a:t>
                      </a:r>
                      <a:r>
                        <a:rPr sz="1900" b="1" kern="0" spc="23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r>
                        <a:rPr sz="1900" b="1"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wt</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2000"/>
                        </a:lnSpc>
                      </a:pPr>
                      <a:endParaRPr lang="en-US" altLang="en-US" sz="1000" dirty="0"/>
                    </a:p>
                    <a:p>
                      <a:pPr algn="l" rtl="0" eaLnBrk="0">
                        <a:lnSpc>
                          <a:spcPct val="112000"/>
                        </a:lnSpc>
                      </a:pPr>
                      <a:endParaRPr lang="en-US" altLang="en-US" sz="1000" dirty="0"/>
                    </a:p>
                    <a:p>
                      <a:pPr marL="756920" algn="l" rtl="0" eaLnBrk="0">
                        <a:lnSpc>
                          <a:spcPct val="90000"/>
                        </a:lnSpc>
                        <a:spcBef>
                          <a:spcPts val="5"/>
                        </a:spcBef>
                      </a:pP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Bal</a:t>
                      </a:r>
                      <a:r>
                        <a:rPr sz="1900" kern="0" spc="4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4000"/>
                        </a:lnSpc>
                      </a:pPr>
                      <a:endParaRPr lang="en-US" altLang="en-US" sz="1000" dirty="0"/>
                    </a:p>
                    <a:p>
                      <a:pPr algn="l" rtl="0" eaLnBrk="0">
                        <a:lnSpc>
                          <a:spcPct val="115000"/>
                        </a:lnSpc>
                      </a:pPr>
                      <a:endParaRPr lang="en-US" altLang="en-US" sz="1000" dirty="0"/>
                    </a:p>
                    <a:p>
                      <a:pPr algn="l" rtl="0" eaLnBrk="0">
                        <a:lnSpc>
                          <a:spcPct val="10000"/>
                        </a:lnSpc>
                      </a:pPr>
                      <a:endParaRPr lang="en-US" altLang="en-US" sz="100" dirty="0"/>
                    </a:p>
                    <a:p>
                      <a:pPr marL="389890" algn="l" rtl="0" eaLnBrk="0">
                        <a:lnSpc>
                          <a:spcPct val="87000"/>
                        </a:lnSpc>
                      </a:pPr>
                      <a:r>
                        <a:rPr sz="1900" kern="0" spc="40" dirty="0">
                          <a:solidFill>
                            <a:srgbClr val="3A3B39">
                              <a:alpha val="100000"/>
                            </a:srgbClr>
                          </a:solidFill>
                          <a:latin typeface="微软雅黑" panose="020B0503020204020204" charset="-122"/>
                          <a:ea typeface="微软雅黑" panose="020B0503020204020204" charset="-122"/>
                          <a:cs typeface="微软雅黑" panose="020B0503020204020204" charset="-122"/>
                        </a:rPr>
                        <a:t>4.0~6..75</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4000"/>
                        </a:lnSpc>
                      </a:pPr>
                      <a:endParaRPr lang="en-US" altLang="en-US" sz="1000" dirty="0"/>
                    </a:p>
                    <a:p>
                      <a:pPr algn="l" rtl="0" eaLnBrk="0">
                        <a:lnSpc>
                          <a:spcPct val="115000"/>
                        </a:lnSpc>
                      </a:pPr>
                      <a:endParaRPr lang="en-US" altLang="en-US" sz="1000" dirty="0"/>
                    </a:p>
                    <a:p>
                      <a:pPr algn="l" rtl="0" eaLnBrk="0">
                        <a:lnSpc>
                          <a:spcPct val="10000"/>
                        </a:lnSpc>
                      </a:pPr>
                      <a:endParaRPr lang="en-US" altLang="en-US" sz="100" dirty="0"/>
                    </a:p>
                    <a:p>
                      <a:pPr marL="507365" algn="l" rtl="0" eaLnBrk="0">
                        <a:lnSpc>
                          <a:spcPct val="87000"/>
                        </a:lnSpc>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2.5~4.5</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630555" algn="l" rtl="0" eaLnBrk="0">
                        <a:lnSpc>
                          <a:spcPts val="2560"/>
                        </a:lnSpc>
                        <a:spcBef>
                          <a:spcPts val="0"/>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≤0.30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630555" algn="l" rtl="0" eaLnBrk="0">
                        <a:lnSpc>
                          <a:spcPts val="2560"/>
                        </a:lnSpc>
                        <a:spcBef>
                          <a:spcPts val="0"/>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≤0.10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r h="903605">
                <a:tc>
                  <a:txBody>
                    <a:bodyPr/>
                    <a:lstStyle/>
                    <a:p>
                      <a:pPr algn="l" rtl="0" eaLnBrk="0">
                        <a:lnSpc>
                          <a:spcPct val="111000"/>
                        </a:lnSpc>
                      </a:pPr>
                      <a:endParaRPr lang="en-US" altLang="en-US" sz="1000" dirty="0"/>
                    </a:p>
                    <a:p>
                      <a:pPr algn="l" rtl="0" eaLnBrk="0">
                        <a:lnSpc>
                          <a:spcPct val="111000"/>
                        </a:lnSpc>
                      </a:pPr>
                      <a:endParaRPr lang="en-US" altLang="en-US" sz="1000" dirty="0"/>
                    </a:p>
                    <a:p>
                      <a:pPr marL="567055" algn="l" rtl="0" eaLnBrk="0">
                        <a:lnSpc>
                          <a:spcPts val="2330"/>
                        </a:lnSpc>
                        <a:spcBef>
                          <a:spcPts val="5"/>
                        </a:spcBef>
                      </a:pPr>
                      <a:r>
                        <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rPr>
                        <a:t>Element</a:t>
                      </a:r>
                      <a:endPar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6000"/>
                        </a:lnSpc>
                      </a:pPr>
                      <a:endParaRPr lang="en-US" altLang="en-US" sz="1000" dirty="0"/>
                    </a:p>
                    <a:p>
                      <a:pPr algn="l" rtl="0" eaLnBrk="0">
                        <a:lnSpc>
                          <a:spcPct val="116000"/>
                        </a:lnSpc>
                      </a:pPr>
                      <a:endParaRPr lang="en-US" altLang="en-US" sz="1000" dirty="0"/>
                    </a:p>
                    <a:p>
                      <a:pPr marL="867410" algn="l" rtl="0" eaLnBrk="0">
                        <a:lnSpc>
                          <a:spcPct val="86000"/>
                        </a:lnSpc>
                        <a:spcBef>
                          <a:spcPts val="0"/>
                        </a:spcBef>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N</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6000"/>
                        </a:lnSpc>
                      </a:pPr>
                      <a:endParaRPr lang="en-US" altLang="en-US" sz="1000" dirty="0"/>
                    </a:p>
                    <a:p>
                      <a:pPr algn="l" rtl="0" eaLnBrk="0">
                        <a:lnSpc>
                          <a:spcPct val="116000"/>
                        </a:lnSpc>
                      </a:pPr>
                      <a:endParaRPr lang="en-US" altLang="en-US" sz="1000" dirty="0"/>
                    </a:p>
                    <a:p>
                      <a:pPr marL="873125" algn="l" rtl="0" eaLnBrk="0">
                        <a:lnSpc>
                          <a:spcPct val="86000"/>
                        </a:lnSpc>
                        <a:spcBef>
                          <a:spcPts val="0"/>
                        </a:spcBef>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H</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5000"/>
                        </a:lnSpc>
                      </a:pPr>
                      <a:endParaRPr lang="en-US" altLang="en-US" sz="1000" dirty="0"/>
                    </a:p>
                    <a:p>
                      <a:pPr algn="l" rtl="0" eaLnBrk="0">
                        <a:lnSpc>
                          <a:spcPct val="115000"/>
                        </a:lnSpc>
                      </a:pPr>
                      <a:endParaRPr lang="en-US" altLang="en-US" sz="1000" dirty="0"/>
                    </a:p>
                    <a:p>
                      <a:pPr marL="854710" algn="l" rtl="0" eaLnBrk="0">
                        <a:lnSpc>
                          <a:spcPct val="87000"/>
                        </a:lnSpc>
                        <a:spcBef>
                          <a:spcPts val="0"/>
                        </a:spcBef>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O</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189230" algn="l" rtl="0" eaLnBrk="0">
                        <a:lnSpc>
                          <a:spcPts val="2325"/>
                        </a:lnSpc>
                        <a:spcBef>
                          <a:spcPts val="5"/>
                        </a:spcBef>
                      </a:pPr>
                      <a:r>
                        <a:rPr lang="en-US" altLang="en-US" sz="1900" dirty="0"/>
                        <a:t>Other single element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189230" algn="l" rtl="0" eaLnBrk="0">
                        <a:lnSpc>
                          <a:spcPts val="2325"/>
                        </a:lnSpc>
                        <a:spcBef>
                          <a:spcPts val="5"/>
                        </a:spcBef>
                      </a:pPr>
                      <a:r>
                        <a:rPr lang="en-US" altLang="en-US" sz="1900" dirty="0"/>
                        <a:t>All other single element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r>
              <a:tr h="909955">
                <a:tc>
                  <a:txBody>
                    <a:bodyPr/>
                    <a:lstStyle/>
                    <a:p>
                      <a:pPr algn="l" rtl="0" eaLnBrk="0">
                        <a:lnSpc>
                          <a:spcPct val="111000"/>
                        </a:lnSpc>
                      </a:pPr>
                      <a:endParaRPr lang="en-US" altLang="en-US" sz="1000" dirty="0"/>
                    </a:p>
                    <a:p>
                      <a:pPr algn="l" rtl="0" eaLnBrk="0">
                        <a:lnSpc>
                          <a:spcPct val="111000"/>
                        </a:lnSpc>
                      </a:pPr>
                      <a:endParaRPr lang="en-US" altLang="en-US" sz="1000" dirty="0"/>
                    </a:p>
                    <a:p>
                      <a:pPr marL="149860" algn="l" rtl="0" eaLnBrk="0">
                        <a:lnSpc>
                          <a:spcPct val="99000"/>
                        </a:lnSpc>
                        <a:spcBef>
                          <a:spcPts val="5"/>
                        </a:spcBef>
                      </a:pP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Conten</a:t>
                      </a:r>
                      <a:r>
                        <a:rPr lang="en-US"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t</a:t>
                      </a:r>
                      <a:r>
                        <a:rPr sz="1900" b="1" kern="0" spc="23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r>
                        <a:rPr sz="1900" b="1"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wt</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629920" algn="l" rtl="0" eaLnBrk="0">
                        <a:lnSpc>
                          <a:spcPts val="2560"/>
                        </a:lnSpc>
                        <a:spcBef>
                          <a:spcPts val="5"/>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≤0.05</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555625" algn="l" rtl="0" eaLnBrk="0">
                        <a:lnSpc>
                          <a:spcPts val="2560"/>
                        </a:lnSpc>
                        <a:spcBef>
                          <a:spcPts val="5"/>
                        </a:spcBef>
                      </a:pP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≤0.015</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629920" algn="l" rtl="0" eaLnBrk="0">
                        <a:lnSpc>
                          <a:spcPts val="2560"/>
                        </a:lnSpc>
                        <a:spcBef>
                          <a:spcPts val="5"/>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≤0.20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630555" algn="l" rtl="0" eaLnBrk="0">
                        <a:lnSpc>
                          <a:spcPts val="2560"/>
                        </a:lnSpc>
                        <a:spcBef>
                          <a:spcPts val="5"/>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≤0.10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630555" algn="l" rtl="0" eaLnBrk="0">
                        <a:lnSpc>
                          <a:spcPts val="2560"/>
                        </a:lnSpc>
                        <a:spcBef>
                          <a:spcPts val="5"/>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≤0.40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bl>
          </a:graphicData>
        </a:graphic>
      </p:graphicFrame>
      <p:graphicFrame>
        <p:nvGraphicFramePr>
          <p:cNvPr id="106" name="table 106"/>
          <p:cNvGraphicFramePr>
            <a:graphicFrameLocks noGrp="1"/>
          </p:cNvGraphicFramePr>
          <p:nvPr/>
        </p:nvGraphicFramePr>
        <p:xfrm>
          <a:off x="1865376" y="5955030"/>
          <a:ext cx="8441055" cy="5812154"/>
        </p:xfrm>
        <a:graphic>
          <a:graphicData uri="http://schemas.openxmlformats.org/drawingml/2006/table">
            <a:tbl>
              <a:tblPr>
                <a:solidFill>
                  <a:srgbClr val="F2F2F2"/>
                </a:solidFill>
              </a:tblPr>
              <a:tblGrid>
                <a:gridCol w="8441055"/>
              </a:tblGrid>
              <a:tr h="715009">
                <a:tc>
                  <a:txBody>
                    <a:bodyPr/>
                    <a:lstStyle/>
                    <a:p>
                      <a:pPr algn="l" rtl="0" eaLnBrk="0">
                        <a:lnSpc>
                          <a:spcPct val="100000"/>
                        </a:lnSpc>
                      </a:pPr>
                      <a:endParaRPr lang="en-US" altLang="en-US" sz="1000" dirty="0"/>
                    </a:p>
                  </a:txBody>
                  <a:tcPr marL="0" marR="0" marT="0" marB="0" vert="horz">
                    <a:lnL w="3175" cap="flat" cmpd="sng" algn="ctr">
                      <a:solidFill>
                        <a:srgbClr val="BFBFBF"/>
                      </a:solidFill>
                      <a:prstDash val="solid"/>
                      <a:round/>
                      <a:headEnd type="none" w="med" len="med"/>
                      <a:tailEnd type="none" w="med" len="med"/>
                    </a:lnL>
                    <a:lnR w="3175" cap="flat" cmpd="sng" algn="ctr">
                      <a:solidFill>
                        <a:srgbClr val="BFBFBF"/>
                      </a:solidFill>
                      <a:prstDash val="solid"/>
                      <a:round/>
                      <a:headEnd type="none" w="med" len="med"/>
                      <a:tailEnd type="none" w="med" len="med"/>
                    </a:lnR>
                    <a:lnT w="3175" cap="flat" cmpd="sng" algn="ctr">
                      <a:solidFill>
                        <a:srgbClr val="BFBFBF"/>
                      </a:solidFill>
                      <a:prstDash val="solid"/>
                      <a:round/>
                      <a:headEnd type="none" w="med" len="med"/>
                      <a:tailEnd type="none" w="med" len="med"/>
                    </a:lnT>
                    <a:lnB w="3175" cap="flat" cmpd="sng" algn="ctr">
                      <a:solidFill>
                        <a:srgbClr val="BFBFBF"/>
                      </a:solidFill>
                      <a:prstDash val="solid"/>
                      <a:round/>
                      <a:headEnd type="none" w="med" len="med"/>
                      <a:tailEnd type="none" w="med" len="med"/>
                    </a:lnB>
                    <a:solidFill>
                      <a:srgbClr val="D9D9D9"/>
                    </a:solidFill>
                  </a:tcPr>
                </a:tc>
              </a:tr>
              <a:tr h="5097144">
                <a:tc>
                  <a:txBody>
                    <a:bodyPr/>
                    <a:lstStyle/>
                    <a:p>
                      <a:pPr algn="l" rtl="0" eaLnBrk="0">
                        <a:lnSpc>
                          <a:spcPct val="113000"/>
                        </a:lnSpc>
                      </a:pPr>
                      <a:endParaRPr lang="en-US" altLang="en-US" sz="1000" dirty="0"/>
                    </a:p>
                    <a:p>
                      <a:pPr algn="l" rtl="0" eaLnBrk="0">
                        <a:lnSpc>
                          <a:spcPct val="113000"/>
                        </a:lnSpc>
                      </a:pPr>
                      <a:endParaRPr lang="en-US" altLang="en-US" sz="1000" dirty="0"/>
                    </a:p>
                    <a:p>
                      <a:pPr algn="l" rtl="0" eaLnBrk="0">
                        <a:lnSpc>
                          <a:spcPct val="114000"/>
                        </a:lnSpc>
                      </a:pPr>
                      <a:endParaRPr lang="en-US" altLang="en-US" sz="1000" dirty="0"/>
                    </a:p>
                    <a:p>
                      <a:pPr algn="l" rtl="0" eaLnBrk="0">
                        <a:lnSpc>
                          <a:spcPct val="114000"/>
                        </a:lnSpc>
                      </a:pPr>
                      <a:endParaRPr lang="en-US" altLang="en-US" sz="1000" dirty="0"/>
                    </a:p>
                    <a:p>
                      <a:pPr marL="387350" algn="l" rtl="0" eaLnBrk="0">
                        <a:lnSpc>
                          <a:spcPct val="97000"/>
                        </a:lnSpc>
                        <a:spcBef>
                          <a:spcPts val="5"/>
                        </a:spcBef>
                      </a:pPr>
                      <a:r>
                        <a:rPr sz="2400" kern="0" spc="-30" dirty="0">
                          <a:solidFill>
                            <a:srgbClr val="565856">
                              <a:alpha val="100000"/>
                            </a:srgbClr>
                          </a:solidFill>
                          <a:latin typeface="Arial" panose="020B0604020202020204"/>
                          <a:ea typeface="Arial" panose="020B0604020202020204"/>
                          <a:cs typeface="Arial" panose="020B0604020202020204"/>
                        </a:rPr>
                        <a:t>•</a:t>
                      </a:r>
                      <a:r>
                        <a:rPr sz="2400" kern="0" spc="40" dirty="0">
                          <a:solidFill>
                            <a:srgbClr val="565856">
                              <a:alpha val="100000"/>
                            </a:srgbClr>
                          </a:solidFill>
                          <a:latin typeface="Arial" panose="020B0604020202020204"/>
                          <a:ea typeface="Arial" panose="020B0604020202020204"/>
                          <a:cs typeface="Arial" panose="020B0604020202020204"/>
                        </a:rPr>
                        <a:t>    </a:t>
                      </a:r>
                      <a:r>
                        <a:rPr lang="en-US" sz="2400" kern="0" spc="40" dirty="0">
                          <a:solidFill>
                            <a:srgbClr val="565856">
                              <a:alpha val="100000"/>
                            </a:srgbClr>
                          </a:solidFill>
                          <a:latin typeface="Arial" panose="020B0604020202020204"/>
                          <a:ea typeface="Arial" panose="020B0604020202020204"/>
                          <a:cs typeface="Arial" panose="020B0604020202020204"/>
                        </a:rPr>
                        <a:t>Other Brands</a:t>
                      </a:r>
                      <a:r>
                        <a:rPr sz="2400" b="1" kern="0" spc="-30" dirty="0">
                          <a:solidFill>
                            <a:srgbClr val="565856">
                              <a:alpha val="100000"/>
                            </a:srgbClr>
                          </a:solidFill>
                          <a:latin typeface="微软雅黑" panose="020B0503020204020204" charset="-122"/>
                          <a:ea typeface="微软雅黑" panose="020B0503020204020204" charset="-122"/>
                          <a:cs typeface="微软雅黑" panose="020B0503020204020204" charset="-122"/>
                        </a:rPr>
                        <a:t>: </a:t>
                      </a:r>
                      <a:r>
                        <a:rPr sz="2400" kern="0" spc="-30" dirty="0">
                          <a:solidFill>
                            <a:srgbClr val="565856">
                              <a:alpha val="100000"/>
                            </a:srgbClr>
                          </a:solidFill>
                          <a:latin typeface="微软雅黑" panose="020B0503020204020204" charset="-122"/>
                          <a:ea typeface="微软雅黑" panose="020B0503020204020204" charset="-122"/>
                          <a:cs typeface="微软雅黑" panose="020B0503020204020204" charset="-122"/>
                        </a:rPr>
                        <a:t>TC4</a:t>
                      </a:r>
                      <a:endParaRPr lang="en-US" altLang="en-US" sz="2400" dirty="0"/>
                    </a:p>
                    <a:p>
                      <a:pPr algn="l" rtl="0" eaLnBrk="0">
                        <a:lnSpc>
                          <a:spcPct val="165000"/>
                        </a:lnSpc>
                      </a:pPr>
                      <a:endParaRPr lang="en-US" altLang="en-US" sz="1000" dirty="0"/>
                    </a:p>
                    <a:p>
                      <a:pPr marL="387350" algn="l" rtl="0" eaLnBrk="0">
                        <a:lnSpc>
                          <a:spcPct val="88000"/>
                        </a:lnSpc>
                        <a:spcBef>
                          <a:spcPts val="725"/>
                        </a:spcBef>
                      </a:pPr>
                      <a:r>
                        <a:rPr sz="2400" kern="0" spc="-20" dirty="0">
                          <a:solidFill>
                            <a:srgbClr val="565856">
                              <a:alpha val="100000"/>
                            </a:srgbClr>
                          </a:solidFill>
                          <a:latin typeface="Arial" panose="020B0604020202020204"/>
                          <a:ea typeface="Arial" panose="020B0604020202020204"/>
                          <a:cs typeface="Arial" panose="020B0604020202020204"/>
                        </a:rPr>
                        <a:t>•</a:t>
                      </a:r>
                      <a:r>
                        <a:rPr sz="2400" kern="0" spc="30" dirty="0">
                          <a:solidFill>
                            <a:srgbClr val="565856">
                              <a:alpha val="100000"/>
                            </a:srgbClr>
                          </a:solidFill>
                          <a:latin typeface="Arial" panose="020B0604020202020204"/>
                          <a:ea typeface="Arial" panose="020B0604020202020204"/>
                          <a:cs typeface="Arial" panose="020B0604020202020204"/>
                        </a:rPr>
                        <a:t>    </a:t>
                      </a:r>
                      <a:r>
                        <a:rPr lang="en-US" sz="2400" kern="0" spc="30" dirty="0">
                          <a:solidFill>
                            <a:srgbClr val="565856">
                              <a:alpha val="100000"/>
                            </a:srgbClr>
                          </a:solidFill>
                          <a:latin typeface="Arial" panose="020B0604020202020204"/>
                          <a:ea typeface="Arial" panose="020B0604020202020204"/>
                          <a:cs typeface="Arial" panose="020B0604020202020204"/>
                        </a:rPr>
                        <a:t>Density</a:t>
                      </a:r>
                      <a:r>
                        <a:rPr sz="2400" kern="0" spc="-20" dirty="0">
                          <a:solidFill>
                            <a:srgbClr val="565856">
                              <a:alpha val="100000"/>
                            </a:srgbClr>
                          </a:solidFill>
                          <a:latin typeface="微软雅黑" panose="020B0503020204020204" charset="-122"/>
                          <a:ea typeface="微软雅黑" panose="020B0503020204020204" charset="-122"/>
                          <a:cs typeface="微软雅黑" panose="020B0503020204020204" charset="-122"/>
                        </a:rPr>
                        <a:t>: 4.5</a:t>
                      </a:r>
                      <a:r>
                        <a:rPr sz="2400" kern="0" spc="140" dirty="0">
                          <a:solidFill>
                            <a:srgbClr val="565856">
                              <a:alpha val="100000"/>
                            </a:srgbClr>
                          </a:solidFill>
                          <a:latin typeface="微软雅黑" panose="020B0503020204020204" charset="-122"/>
                          <a:ea typeface="微软雅黑" panose="020B0503020204020204" charset="-122"/>
                          <a:cs typeface="微软雅黑" panose="020B0503020204020204" charset="-122"/>
                        </a:rPr>
                        <a:t> </a:t>
                      </a:r>
                      <a:r>
                        <a:rPr sz="2400" kern="0" spc="-20" dirty="0">
                          <a:solidFill>
                            <a:srgbClr val="565856">
                              <a:alpha val="100000"/>
                            </a:srgbClr>
                          </a:solidFill>
                          <a:latin typeface="微软雅黑" panose="020B0503020204020204" charset="-122"/>
                          <a:ea typeface="微软雅黑" panose="020B0503020204020204" charset="-122"/>
                          <a:cs typeface="微软雅黑" panose="020B0503020204020204" charset="-122"/>
                        </a:rPr>
                        <a:t>g/</a:t>
                      </a:r>
                      <a:r>
                        <a:rPr sz="2400" kern="0" spc="-30" dirty="0">
                          <a:solidFill>
                            <a:srgbClr val="565856">
                              <a:alpha val="100000"/>
                            </a:srgbClr>
                          </a:solidFill>
                          <a:latin typeface="微软雅黑" panose="020B0503020204020204" charset="-122"/>
                          <a:ea typeface="微软雅黑" panose="020B0503020204020204" charset="-122"/>
                          <a:cs typeface="微软雅黑" panose="020B0503020204020204" charset="-122"/>
                        </a:rPr>
                        <a:t>cm</a:t>
                      </a:r>
                      <a:r>
                        <a:rPr sz="2400" kern="0" spc="-30" baseline="30000" dirty="0">
                          <a:solidFill>
                            <a:srgbClr val="565856">
                              <a:alpha val="100000"/>
                            </a:srgbClr>
                          </a:solidFill>
                          <a:latin typeface="微软雅黑" panose="020B0503020204020204" charset="-122"/>
                          <a:ea typeface="微软雅黑" panose="020B0503020204020204" charset="-122"/>
                          <a:cs typeface="微软雅黑" panose="020B0503020204020204" charset="-122"/>
                        </a:rPr>
                        <a:t>3</a:t>
                      </a:r>
                      <a:endParaRPr lang="en-US" altLang="en-US" sz="2400" baseline="30000" dirty="0"/>
                    </a:p>
                    <a:p>
                      <a:pPr algn="l" rtl="0" eaLnBrk="0">
                        <a:lnSpc>
                          <a:spcPct val="191000"/>
                        </a:lnSpc>
                      </a:pPr>
                      <a:endParaRPr lang="en-US" altLang="en-US" sz="1000" dirty="0"/>
                    </a:p>
                    <a:p>
                      <a:pPr marL="833120" indent="-445770" algn="l" rtl="0" eaLnBrk="0">
                        <a:lnSpc>
                          <a:spcPct val="123000"/>
                        </a:lnSpc>
                        <a:spcBef>
                          <a:spcPts val="725"/>
                        </a:spcBef>
                      </a:pPr>
                      <a:r>
                        <a:rPr sz="2400" kern="0" spc="-10" dirty="0">
                          <a:solidFill>
                            <a:srgbClr val="565856">
                              <a:alpha val="100000"/>
                            </a:srgbClr>
                          </a:solidFill>
                          <a:latin typeface="Arial" panose="020B0604020202020204"/>
                          <a:ea typeface="Arial" panose="020B0604020202020204"/>
                          <a:cs typeface="Arial" panose="020B0604020202020204"/>
                        </a:rPr>
                        <a:t>•    </a:t>
                      </a:r>
                      <a:r>
                        <a:rPr sz="2400" kern="0" dirty="0">
                          <a:solidFill>
                            <a:srgbClr val="565856">
                              <a:alpha val="100000"/>
                            </a:srgbClr>
                          </a:solidFill>
                          <a:latin typeface="微软雅黑" panose="020B0503020204020204" charset="-122"/>
                          <a:ea typeface="微软雅黑" panose="020B0503020204020204" charset="-122"/>
                          <a:cs typeface="微软雅黑" panose="020B0503020204020204" charset="-122"/>
                        </a:rPr>
                        <a:t>Heat treatment: annealing at 700 ~ 850 ° C for 2-4 hours, then rapidly cooling</a:t>
                      </a:r>
                      <a:r>
                        <a:rPr sz="2400" kern="0" spc="-90" dirty="0">
                          <a:solidFill>
                            <a:srgbClr val="565856">
                              <a:alpha val="100000"/>
                            </a:srgbClr>
                          </a:solidFill>
                          <a:latin typeface="微软雅黑" panose="020B0503020204020204" charset="-122"/>
                          <a:ea typeface="微软雅黑" panose="020B0503020204020204" charset="-122"/>
                          <a:cs typeface="微软雅黑" panose="020B0503020204020204" charset="-122"/>
                        </a:rPr>
                        <a:t>。</a:t>
                      </a:r>
                      <a:endParaRPr lang="en-US" altLang="en-US" sz="2400" dirty="0"/>
                    </a:p>
                    <a:p>
                      <a:pPr algn="l" rtl="0" eaLnBrk="0">
                        <a:lnSpc>
                          <a:spcPct val="165000"/>
                        </a:lnSpc>
                      </a:pPr>
                      <a:endParaRPr lang="en-US" altLang="en-US" sz="1000" dirty="0"/>
                    </a:p>
                    <a:p>
                      <a:pPr algn="l" rtl="0" eaLnBrk="0">
                        <a:lnSpc>
                          <a:spcPct val="101000"/>
                        </a:lnSpc>
                      </a:pPr>
                      <a:endParaRPr lang="en-US" altLang="en-US" sz="600" dirty="0"/>
                    </a:p>
                    <a:p>
                      <a:pPr marL="830580" indent="-443230" algn="l" rtl="0" eaLnBrk="0">
                        <a:lnSpc>
                          <a:spcPct val="124000"/>
                        </a:lnSpc>
                        <a:spcBef>
                          <a:spcPts val="5"/>
                        </a:spcBef>
                      </a:pPr>
                      <a:r>
                        <a:rPr sz="2400" kern="0" spc="0" dirty="0">
                          <a:solidFill>
                            <a:srgbClr val="565856">
                              <a:alpha val="100000"/>
                            </a:srgbClr>
                          </a:solidFill>
                          <a:latin typeface="Arial" panose="020B0604020202020204"/>
                          <a:ea typeface="Arial" panose="020B0604020202020204"/>
                          <a:cs typeface="Arial" panose="020B0604020202020204"/>
                        </a:rPr>
                        <a:t>•    </a:t>
                      </a:r>
                      <a:r>
                        <a:rPr sz="2400" kern="0" dirty="0">
                          <a:solidFill>
                            <a:srgbClr val="565856">
                              <a:alpha val="100000"/>
                            </a:srgbClr>
                          </a:solidFill>
                          <a:latin typeface="微软雅黑" panose="020B0503020204020204" charset="-122"/>
                          <a:ea typeface="微软雅黑" panose="020B0503020204020204" charset="-122"/>
                          <a:cs typeface="微软雅黑" panose="020B0503020204020204" charset="-122"/>
                        </a:rPr>
                        <a:t>The material has small specific gravity, light weight, excellent mechanical properties and corrosion resistance, and is suitable for aerospace and automotive manufacturing fields.</a:t>
                      </a:r>
                      <a:endParaRPr sz="2400" kern="0" dirty="0">
                        <a:solidFill>
                          <a:srgbClr val="565856">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lnL w="3175" cap="flat" cmpd="sng" algn="ctr">
                      <a:solidFill>
                        <a:srgbClr val="D9D9D9"/>
                      </a:solidFill>
                      <a:prstDash val="solid"/>
                      <a:round/>
                      <a:headEnd type="none" w="med" len="med"/>
                      <a:tailEnd type="none" w="med" len="med"/>
                    </a:lnL>
                    <a:lnR w="3175" cap="flat" cmpd="sng" algn="ctr">
                      <a:solidFill>
                        <a:srgbClr val="D9D9D9"/>
                      </a:solidFill>
                      <a:prstDash val="solid"/>
                      <a:round/>
                      <a:headEnd type="none" w="med" len="med"/>
                      <a:tailEnd type="none" w="med" len="med"/>
                    </a:lnR>
                    <a:lnT w="3175" cap="flat" cmpd="sng" algn="ctr">
                      <a:solidFill>
                        <a:srgbClr val="D9D9D9"/>
                      </a:solidFill>
                      <a:prstDash val="solid"/>
                      <a:round/>
                      <a:headEnd type="none" w="med" len="med"/>
                      <a:tailEnd type="none" w="med" len="med"/>
                    </a:lnT>
                    <a:lnB w="3175" cap="flat" cmpd="sng" algn="ctr">
                      <a:solidFill>
                        <a:srgbClr val="D9D9D9"/>
                      </a:solidFill>
                      <a:prstDash val="solid"/>
                      <a:round/>
                      <a:headEnd type="none" w="med" len="med"/>
                      <a:tailEnd type="none" w="med" len="med"/>
                    </a:lnB>
                    <a:solidFill>
                      <a:srgbClr val="F2F2F2"/>
                    </a:solidFill>
                  </a:tcPr>
                </a:tc>
              </a:tr>
            </a:tbl>
          </a:graphicData>
        </a:graphic>
      </p:graphicFrame>
      <p:graphicFrame>
        <p:nvGraphicFramePr>
          <p:cNvPr id="108" name="table 108"/>
          <p:cNvGraphicFramePr>
            <a:graphicFrameLocks noGrp="1"/>
          </p:cNvGraphicFramePr>
          <p:nvPr/>
        </p:nvGraphicFramePr>
        <p:xfrm>
          <a:off x="10864088" y="7615555"/>
          <a:ext cx="11364595" cy="4156075"/>
        </p:xfrm>
        <a:graphic>
          <a:graphicData uri="http://schemas.openxmlformats.org/drawingml/2006/table">
            <a:tbl>
              <a:tblPr/>
              <a:tblGrid>
                <a:gridCol w="2050415"/>
                <a:gridCol w="1739899"/>
                <a:gridCol w="1892300"/>
                <a:gridCol w="1891664"/>
                <a:gridCol w="1892300"/>
                <a:gridCol w="1898014"/>
              </a:tblGrid>
              <a:tr h="909955">
                <a:tc gridSpan="6">
                  <a:txBody>
                    <a:bodyPr/>
                    <a:lstStyle/>
                    <a:p>
                      <a:pPr algn="l" rtl="0" eaLnBrk="0">
                        <a:lnSpc>
                          <a:spcPct val="105000"/>
                        </a:lnSpc>
                      </a:pPr>
                      <a:endParaRPr lang="en-US" altLang="en-US" sz="1000" dirty="0"/>
                    </a:p>
                    <a:p>
                      <a:pPr algn="l" rtl="0" eaLnBrk="0">
                        <a:lnSpc>
                          <a:spcPct val="106000"/>
                        </a:lnSpc>
                      </a:pPr>
                      <a:endParaRPr lang="en-US" altLang="en-US" sz="1000" dirty="0"/>
                    </a:p>
                    <a:p>
                      <a:pPr marL="5074920" algn="l" rtl="0" eaLnBrk="0">
                        <a:lnSpc>
                          <a:spcPct val="97000"/>
                        </a:lnSpc>
                        <a:spcBef>
                          <a:spcPts val="5"/>
                        </a:spcBef>
                      </a:pPr>
                      <a:r>
                        <a:rPr sz="2400" b="1"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Mechanical properties</a:t>
                      </a:r>
                      <a:endParaRPr lang="en-US" altLang="en-US" sz="24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r>
              <a:tr h="1619885">
                <a:tc>
                  <a:txBody>
                    <a:bodyPr/>
                    <a:lstStyle/>
                    <a:p>
                      <a:pPr algn="l" rtl="0" eaLnBrk="0">
                        <a:lnSpc>
                          <a:spcPct val="114000"/>
                        </a:lnSpc>
                      </a:pPr>
                      <a:endParaRPr lang="en-US" altLang="en-US" sz="1000" dirty="0"/>
                    </a:p>
                    <a:p>
                      <a:pPr algn="l" rtl="0" eaLnBrk="0">
                        <a:lnSpc>
                          <a:spcPct val="114000"/>
                        </a:lnSpc>
                      </a:pPr>
                      <a:endParaRPr lang="en-US" altLang="en-US" sz="1000" dirty="0"/>
                    </a:p>
                    <a:p>
                      <a:pPr algn="l" rtl="0" eaLnBrk="0">
                        <a:lnSpc>
                          <a:spcPct val="114000"/>
                        </a:lnSpc>
                      </a:pPr>
                      <a:endParaRPr lang="en-US" altLang="en-US" sz="1000" dirty="0"/>
                    </a:p>
                    <a:p>
                      <a:pPr algn="l" rtl="0" eaLnBrk="0">
                        <a:lnSpc>
                          <a:spcPct val="115000"/>
                        </a:lnSpc>
                      </a:pPr>
                      <a:endParaRPr lang="en-US" altLang="en-US" sz="1000" dirty="0"/>
                    </a:p>
                    <a:p>
                      <a:pPr marL="567055" algn="l" rtl="0" eaLnBrk="0">
                        <a:lnSpc>
                          <a:spcPts val="2330"/>
                        </a:lnSpc>
                        <a:spcBef>
                          <a:spcPts val="5"/>
                        </a:spcBef>
                      </a:pPr>
                      <a:r>
                        <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Element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9000"/>
                        </a:lnSpc>
                      </a:pPr>
                      <a:endParaRPr lang="en-US" altLang="en-US" sz="1000" dirty="0"/>
                    </a:p>
                    <a:p>
                      <a:pPr algn="l" rtl="0" eaLnBrk="0">
                        <a:lnSpc>
                          <a:spcPct val="119000"/>
                        </a:lnSpc>
                      </a:pPr>
                      <a:endParaRPr lang="en-US" altLang="en-US" sz="1000" dirty="0"/>
                    </a:p>
                    <a:p>
                      <a:pPr algn="l" rtl="0" eaLnBrk="0">
                        <a:lnSpc>
                          <a:spcPct val="119000"/>
                        </a:lnSpc>
                      </a:pPr>
                      <a:endParaRPr lang="en-US" altLang="en-US" sz="1000" dirty="0"/>
                    </a:p>
                    <a:p>
                      <a:pPr algn="l" rtl="0" eaLnBrk="0">
                        <a:lnSpc>
                          <a:spcPct val="10000"/>
                        </a:lnSpc>
                      </a:pPr>
                      <a:endParaRPr lang="en-US" altLang="en-US" sz="100" dirty="0"/>
                    </a:p>
                    <a:p>
                      <a:pPr marL="631825" algn="l" rtl="0" eaLnBrk="0">
                        <a:lnSpc>
                          <a:spcPct val="93000"/>
                        </a:lnSpc>
                      </a:pP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Tensile strength</a:t>
                      </a:r>
                      <a:r>
                        <a:rPr lang="en-US"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(σ</a:t>
                      </a:r>
                      <a:r>
                        <a:rPr sz="2000" kern="0" spc="50" baseline="-17000" dirty="0">
                          <a:solidFill>
                            <a:srgbClr val="3A3B39">
                              <a:alpha val="100000"/>
                            </a:srgbClr>
                          </a:solidFill>
                          <a:latin typeface="微软雅黑" panose="020B0503020204020204" charset="-122"/>
                          <a:ea typeface="微软雅黑" panose="020B0503020204020204" charset="-122"/>
                          <a:cs typeface="微软雅黑" panose="020B0503020204020204" charset="-122"/>
                        </a:rPr>
                        <a:t>b</a:t>
                      </a:r>
                      <a:r>
                        <a:rPr sz="1900"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MPa</a:t>
                      </a:r>
                      <a:r>
                        <a:rPr sz="1900"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9000"/>
                        </a:lnSpc>
                      </a:pPr>
                      <a:endParaRPr lang="en-US" altLang="en-US" sz="1000" dirty="0"/>
                    </a:p>
                    <a:p>
                      <a:pPr algn="l" rtl="0" eaLnBrk="0">
                        <a:lnSpc>
                          <a:spcPct val="119000"/>
                        </a:lnSpc>
                      </a:pPr>
                      <a:endParaRPr lang="en-US" altLang="en-US" sz="1000" dirty="0"/>
                    </a:p>
                    <a:p>
                      <a:pPr algn="l" rtl="0" eaLnBrk="0">
                        <a:lnSpc>
                          <a:spcPct val="120000"/>
                        </a:lnSpc>
                      </a:pPr>
                      <a:endParaRPr lang="en-US" altLang="en-US" sz="1000" dirty="0"/>
                    </a:p>
                    <a:p>
                      <a:pPr marL="476250" indent="155575" algn="l" rtl="0" eaLnBrk="0">
                        <a:lnSpc>
                          <a:spcPct val="102000"/>
                        </a:lnSpc>
                        <a:spcBef>
                          <a:spcPts val="0"/>
                        </a:spcBef>
                      </a:pPr>
                      <a:r>
                        <a:rPr lang="en-US"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Y</a:t>
                      </a: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ield</a:t>
                      </a: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(σ</a:t>
                      </a:r>
                      <a:r>
                        <a:rPr sz="2000" kern="0" spc="-80" baseline="-21000" dirty="0">
                          <a:solidFill>
                            <a:srgbClr val="3A3B39">
                              <a:alpha val="100000"/>
                            </a:srgbClr>
                          </a:solidFill>
                          <a:latin typeface="微软雅黑" panose="020B0503020204020204" charset="-122"/>
                          <a:ea typeface="微软雅黑" panose="020B0503020204020204" charset="-122"/>
                          <a:cs typeface="微软雅黑" panose="020B0503020204020204" charset="-122"/>
                        </a:rPr>
                        <a:t>P0.2</a:t>
                      </a: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/MPa）</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r" rtl="0" eaLnBrk="0">
                        <a:lnSpc>
                          <a:spcPct val="119000"/>
                        </a:lnSpc>
                      </a:pPr>
                      <a:endParaRPr lang="en-US" altLang="en-US" sz="1000" dirty="0"/>
                    </a:p>
                    <a:p>
                      <a:pPr algn="r" rtl="0" eaLnBrk="0">
                        <a:lnSpc>
                          <a:spcPct val="119000"/>
                        </a:lnSpc>
                      </a:pPr>
                      <a:endParaRPr lang="en-US" altLang="en-US" sz="1000" dirty="0"/>
                    </a:p>
                    <a:p>
                      <a:pPr algn="r" rtl="0" eaLnBrk="0">
                        <a:lnSpc>
                          <a:spcPct val="119000"/>
                        </a:lnSpc>
                      </a:pPr>
                      <a:endParaRPr lang="en-US" altLang="en-US" sz="1000" dirty="0"/>
                    </a:p>
                    <a:p>
                      <a:pPr algn="r" rtl="0" eaLnBrk="0">
                        <a:lnSpc>
                          <a:spcPct val="119000"/>
                        </a:lnSpc>
                      </a:pPr>
                      <a:endParaRPr lang="en-US" altLang="en-US" sz="1000" dirty="0"/>
                    </a:p>
                    <a:p>
                      <a:pPr lvl="1" algn="r" rtl="0" eaLnBrk="0">
                        <a:lnSpc>
                          <a:spcPct val="10000"/>
                        </a:lnSpc>
                      </a:pPr>
                      <a:r>
                        <a:rPr lang="en-US"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Elongation</a:t>
                      </a:r>
                      <a:r>
                        <a:rPr sz="1600" kern="0" spc="-9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6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r" rtl="0" eaLnBrk="0">
                        <a:lnSpc>
                          <a:spcPct val="119000"/>
                        </a:lnSpc>
                      </a:pPr>
                      <a:endParaRPr lang="en-US" altLang="en-US" sz="1000" dirty="0"/>
                    </a:p>
                    <a:p>
                      <a:pPr algn="r" rtl="0" eaLnBrk="0">
                        <a:lnSpc>
                          <a:spcPct val="119000"/>
                        </a:lnSpc>
                      </a:pPr>
                      <a:endParaRPr lang="en-US" altLang="en-US" sz="1000" dirty="0"/>
                    </a:p>
                    <a:p>
                      <a:pPr algn="r" rtl="0" eaLnBrk="0">
                        <a:lnSpc>
                          <a:spcPct val="119000"/>
                        </a:lnSpc>
                      </a:pPr>
                      <a:endParaRPr lang="en-US" altLang="en-US" sz="1000" dirty="0"/>
                    </a:p>
                    <a:p>
                      <a:pPr marL="327025" algn="l" rtl="0" eaLnBrk="0">
                        <a:lnSpc>
                          <a:spcPts val="2315"/>
                        </a:lnSpc>
                        <a:spcBef>
                          <a:spcPts val="5"/>
                        </a:spcBef>
                      </a:pPr>
                      <a:r>
                        <a:rPr sz="1900"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rPr>
                        <a:t>Section shrinkage</a:t>
                      </a:r>
                      <a:endParaRPr sz="1900"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endParaRPr>
                    </a:p>
                    <a:p>
                      <a:pPr marL="745490" algn="r" rtl="0" eaLnBrk="0">
                        <a:lnSpc>
                          <a:spcPts val="2125"/>
                        </a:lnSpc>
                        <a:spcBef>
                          <a:spcPts val="80"/>
                        </a:spcBef>
                      </a:pPr>
                      <a:r>
                        <a:rPr sz="1600" kern="0" spc="-9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6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9000"/>
                        </a:lnSpc>
                      </a:pPr>
                      <a:endParaRPr lang="en-US" altLang="en-US" sz="1000" dirty="0"/>
                    </a:p>
                    <a:p>
                      <a:pPr algn="l" rtl="0" eaLnBrk="0">
                        <a:lnSpc>
                          <a:spcPct val="119000"/>
                        </a:lnSpc>
                      </a:pPr>
                      <a:endParaRPr lang="en-US" altLang="en-US" sz="1000" dirty="0"/>
                    </a:p>
                    <a:p>
                      <a:pPr algn="l" rtl="0" eaLnBrk="0">
                        <a:lnSpc>
                          <a:spcPct val="119000"/>
                        </a:lnSpc>
                      </a:pPr>
                      <a:endParaRPr lang="en-US" altLang="en-US" sz="1000" dirty="0"/>
                    </a:p>
                    <a:p>
                      <a:pPr algn="l" rtl="0" eaLnBrk="0">
                        <a:lnSpc>
                          <a:spcPct val="10000"/>
                        </a:lnSpc>
                      </a:pPr>
                      <a:endParaRPr lang="en-US" altLang="en-US" sz="100" dirty="0"/>
                    </a:p>
                    <a:p>
                      <a:pPr marL="694055" algn="l" rtl="0" eaLnBrk="0">
                        <a:lnSpc>
                          <a:spcPct val="93000"/>
                        </a:lnSpc>
                      </a:pPr>
                      <a:r>
                        <a:rPr lang="en-US" altLang="en-US" sz="1900" dirty="0"/>
                        <a:t>Hardness</a:t>
                      </a:r>
                      <a:endParaRPr lang="en-US" altLang="en-US" sz="1900" dirty="0"/>
                    </a:p>
                    <a:p>
                      <a:pPr marL="593725" algn="l" rtl="0" eaLnBrk="0">
                        <a:lnSpc>
                          <a:spcPts val="2400"/>
                        </a:lnSpc>
                      </a:pPr>
                      <a:r>
                        <a:rPr sz="1800" kern="0" spc="-130" dirty="0">
                          <a:solidFill>
                            <a:srgbClr val="3A3B39">
                              <a:alpha val="100000"/>
                            </a:srgbClr>
                          </a:solidFill>
                          <a:latin typeface="微软雅黑" panose="020B0503020204020204" charset="-122"/>
                          <a:ea typeface="微软雅黑" panose="020B0503020204020204" charset="-122"/>
                          <a:cs typeface="微软雅黑" panose="020B0503020204020204" charset="-122"/>
                        </a:rPr>
                        <a:t>（HRC）</a:t>
                      </a:r>
                      <a:endParaRPr lang="en-US" altLang="en-US" sz="1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r>
              <a:tr h="1626235">
                <a:tc>
                  <a:txBody>
                    <a:bodyPr/>
                    <a:lstStyle/>
                    <a:p>
                      <a:pPr algn="l" rtl="0" eaLnBrk="0">
                        <a:lnSpc>
                          <a:spcPct val="114000"/>
                        </a:lnSpc>
                      </a:pPr>
                      <a:endParaRPr lang="en-US" altLang="en-US" sz="1000" dirty="0"/>
                    </a:p>
                    <a:p>
                      <a:pPr algn="l" rtl="0" eaLnBrk="0">
                        <a:lnSpc>
                          <a:spcPct val="114000"/>
                        </a:lnSpc>
                      </a:pPr>
                      <a:endParaRPr lang="en-US" altLang="en-US" sz="1000" dirty="0"/>
                    </a:p>
                    <a:p>
                      <a:pPr algn="l" rtl="0" eaLnBrk="0">
                        <a:lnSpc>
                          <a:spcPct val="114000"/>
                        </a:lnSpc>
                      </a:pPr>
                      <a:endParaRPr lang="en-US" altLang="en-US" sz="1000" dirty="0"/>
                    </a:p>
                    <a:p>
                      <a:pPr algn="l" rtl="0" eaLnBrk="0">
                        <a:lnSpc>
                          <a:spcPct val="115000"/>
                        </a:lnSpc>
                      </a:pPr>
                      <a:r>
                        <a:rPr lang="en-US"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   </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Conten</a:t>
                      </a:r>
                      <a:r>
                        <a:rPr lang="en-US"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t</a:t>
                      </a:r>
                      <a:r>
                        <a:rPr sz="1900" b="1" kern="0" spc="23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r>
                        <a:rPr sz="1900" b="1"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wt</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6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algn="l" rtl="0" eaLnBrk="0">
                        <a:lnSpc>
                          <a:spcPct val="117000"/>
                        </a:lnSpc>
                      </a:pPr>
                      <a:endParaRPr lang="en-US" altLang="en-US" sz="1000" dirty="0"/>
                    </a:p>
                    <a:p>
                      <a:pPr marL="734695" algn="l" rtl="0" eaLnBrk="0">
                        <a:lnSpc>
                          <a:spcPct val="87000"/>
                        </a:lnSpc>
                        <a:spcBef>
                          <a:spcPts val="5"/>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895</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6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algn="l" rtl="0" eaLnBrk="0">
                        <a:lnSpc>
                          <a:spcPct val="117000"/>
                        </a:lnSpc>
                      </a:pPr>
                      <a:endParaRPr lang="en-US" altLang="en-US" sz="1000" dirty="0"/>
                    </a:p>
                    <a:p>
                      <a:pPr marL="735330" algn="l" rtl="0" eaLnBrk="0">
                        <a:lnSpc>
                          <a:spcPct val="87000"/>
                        </a:lnSpc>
                        <a:spcBef>
                          <a:spcPts val="5"/>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825</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5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marL="824230" algn="l" rtl="0" eaLnBrk="0">
                        <a:lnSpc>
                          <a:spcPct val="88000"/>
                        </a:lnSpc>
                        <a:spcBef>
                          <a:spcPts val="5"/>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10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5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marL="824865" algn="l" rtl="0" eaLnBrk="0">
                        <a:lnSpc>
                          <a:spcPct val="88000"/>
                        </a:lnSpc>
                        <a:spcBef>
                          <a:spcPts val="5"/>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12</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6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algn="l" rtl="0" eaLnBrk="0">
                        <a:lnSpc>
                          <a:spcPct val="117000"/>
                        </a:lnSpc>
                      </a:pPr>
                      <a:endParaRPr lang="en-US" altLang="en-US" sz="1000" dirty="0"/>
                    </a:p>
                    <a:p>
                      <a:pPr marL="815975" algn="l" rtl="0" eaLnBrk="0">
                        <a:lnSpc>
                          <a:spcPct val="87000"/>
                        </a:lnSpc>
                        <a:spcBef>
                          <a:spcPts val="5"/>
                        </a:spcBef>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34</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bl>
          </a:graphicData>
        </a:graphic>
      </p:graphicFrame>
      <p:sp>
        <p:nvSpPr>
          <p:cNvPr id="110" name="textbox 110"/>
          <p:cNvSpPr/>
          <p:nvPr/>
        </p:nvSpPr>
        <p:spPr>
          <a:xfrm>
            <a:off x="1868424" y="2775966"/>
            <a:ext cx="8435975" cy="2176779"/>
          </a:xfrm>
          <a:prstGeom prst="rect">
            <a:avLst/>
          </a:prstGeom>
          <a:solidFill>
            <a:srgbClr val="000000">
              <a:alpha val="69803"/>
            </a:srgbClr>
          </a:solidFill>
        </p:spPr>
        <p:txBody>
          <a:bodyPr vert="horz" wrap="square" lIns="0" tIns="0" rIns="0" bIns="0"/>
          <a:lstStyle/>
          <a:p>
            <a:pPr algn="l" rtl="0" eaLnBrk="0">
              <a:lnSpc>
                <a:spcPct val="107000"/>
              </a:lnSpc>
            </a:pPr>
            <a:endParaRPr lang="en-US" altLang="en-US" sz="1000" dirty="0"/>
          </a:p>
          <a:p>
            <a:pPr algn="l" rtl="0" eaLnBrk="0">
              <a:lnSpc>
                <a:spcPct val="107000"/>
              </a:lnSpc>
            </a:pPr>
            <a:endParaRPr lang="en-US" altLang="en-US" sz="1000" dirty="0"/>
          </a:p>
          <a:p>
            <a:pPr algn="l" rtl="0" eaLnBrk="0">
              <a:lnSpc>
                <a:spcPct val="108000"/>
              </a:lnSpc>
            </a:pPr>
            <a:endParaRPr lang="en-US" altLang="en-US" sz="1000" dirty="0"/>
          </a:p>
          <a:p>
            <a:pPr algn="l" rtl="0" eaLnBrk="0">
              <a:lnSpc>
                <a:spcPct val="108000"/>
              </a:lnSpc>
            </a:pPr>
            <a:endParaRPr lang="en-US" altLang="en-US" sz="1000" dirty="0"/>
          </a:p>
          <a:p>
            <a:pPr marL="796925" algn="l" rtl="0" eaLnBrk="0">
              <a:lnSpc>
                <a:spcPct val="87000"/>
              </a:lnSpc>
              <a:spcBef>
                <a:spcPts val="5"/>
              </a:spcBef>
              <a:tabLst>
                <a:tab pos="1210310" algn="l"/>
              </a:tabLst>
            </a:pPr>
            <a:r>
              <a:rPr sz="6000" kern="0" spc="0" dirty="0">
                <a:solidFill>
                  <a:srgbClr val="FFFFFF">
                    <a:alpha val="100000"/>
                  </a:srgbClr>
                </a:solidFill>
                <a:latin typeface="微软雅黑" panose="020B0503020204020204" charset="-122"/>
                <a:ea typeface="微软雅黑" panose="020B0503020204020204" charset="-122"/>
                <a:cs typeface="微软雅黑" panose="020B0503020204020204" charset="-122"/>
              </a:rPr>
              <a:t>	</a:t>
            </a:r>
            <a:r>
              <a:rPr sz="6000" kern="0" spc="-20" dirty="0">
                <a:solidFill>
                  <a:srgbClr val="FFFFFF">
                    <a:alpha val="100000"/>
                  </a:srgbClr>
                </a:solidFill>
                <a:latin typeface="微软雅黑" panose="020B0503020204020204" charset="-122"/>
                <a:ea typeface="微软雅黑" panose="020B0503020204020204" charset="-122"/>
                <a:cs typeface="微软雅黑" panose="020B0503020204020204" charset="-122"/>
              </a:rPr>
              <a:t>Ti6Al4V</a:t>
            </a:r>
            <a:endParaRPr lang="en-US" altLang="en-US" sz="6000" dirty="0"/>
          </a:p>
        </p:txBody>
      </p:sp>
      <p:sp>
        <p:nvSpPr>
          <p:cNvPr id="112" name="path"/>
          <p:cNvSpPr/>
          <p:nvPr/>
        </p:nvSpPr>
        <p:spPr>
          <a:xfrm>
            <a:off x="2522982" y="3154679"/>
            <a:ext cx="142494" cy="1439418"/>
          </a:xfrm>
          <a:custGeom>
            <a:avLst/>
            <a:gdLst/>
            <a:ahLst/>
            <a:cxnLst/>
            <a:rect l="0" t="0" r="0" b="0"/>
            <a:pathLst>
              <a:path w="224" h="2266">
                <a:moveTo>
                  <a:pt x="0" y="2266"/>
                </a:moveTo>
                <a:lnTo>
                  <a:pt x="224" y="2266"/>
                </a:lnTo>
                <a:lnTo>
                  <a:pt x="224" y="0"/>
                </a:lnTo>
                <a:lnTo>
                  <a:pt x="0" y="0"/>
                </a:lnTo>
                <a:lnTo>
                  <a:pt x="0" y="2266"/>
                </a:lnTo>
                <a:close/>
              </a:path>
            </a:pathLst>
          </a:custGeom>
          <a:solidFill>
            <a:srgbClr val="FFFFFF">
              <a:alpha val="100000"/>
            </a:srgbClr>
          </a:solidFill>
          <a:ln cap="flat">
            <a:noFill/>
            <a:prstDash val="solid"/>
            <a:miter lim="0"/>
          </a:ln>
        </p:spPr>
        <p:txBody>
          <a:bodyPr rtlCol="0"/>
          <a:lstStyle/>
          <a:p>
            <a:pPr algn="ctr"/>
            <a:endParaRPr lang="zh-CN" altLang="en-US"/>
          </a:p>
        </p:txBody>
      </p:sp>
      <p:sp>
        <p:nvSpPr>
          <p:cNvPr id="114" name="textbox 114"/>
          <p:cNvSpPr/>
          <p:nvPr/>
        </p:nvSpPr>
        <p:spPr>
          <a:xfrm>
            <a:off x="1855470" y="1179830"/>
            <a:ext cx="10332720" cy="1377315"/>
          </a:xfrm>
          <a:prstGeom prst="rect">
            <a:avLst/>
          </a:prstGeom>
        </p:spPr>
        <p:txBody>
          <a:bodyPr vert="horz" wrap="square" lIns="0" tIns="0" rIns="0" bIns="0"/>
          <a:lstStyle/>
          <a:p>
            <a:pPr algn="l" rtl="0" eaLnBrk="0">
              <a:lnSpc>
                <a:spcPct val="145000"/>
              </a:lnSpc>
            </a:pPr>
            <a:endParaRPr lang="en-US" altLang="en-US" sz="1000" dirty="0"/>
          </a:p>
          <a:p>
            <a:pPr marL="154940" algn="l" rtl="0" eaLnBrk="0">
              <a:lnSpc>
                <a:spcPct val="97000"/>
              </a:lnSpc>
              <a:spcBef>
                <a:spcPts val="0"/>
              </a:spcBef>
              <a:tabLst>
                <a:tab pos="679450" algn="l"/>
              </a:tabLst>
            </a:pPr>
            <a:r>
              <a:rPr sz="72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7200"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rPr>
              <a:t>SLM</a:t>
            </a:r>
            <a:r>
              <a:rPr lang="en-US" sz="7200"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4000"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Physical properties of materials</a:t>
            </a:r>
            <a:endParaRPr lang="en-US" altLang="en-US" sz="4000" dirty="0"/>
          </a:p>
        </p:txBody>
      </p:sp>
      <p:sp>
        <p:nvSpPr>
          <p:cNvPr id="116" name="path"/>
          <p:cNvSpPr/>
          <p:nvPr/>
        </p:nvSpPr>
        <p:spPr>
          <a:xfrm>
            <a:off x="1868424" y="1192530"/>
            <a:ext cx="142494" cy="1256538"/>
          </a:xfrm>
          <a:custGeom>
            <a:avLst/>
            <a:gdLst/>
            <a:ahLst/>
            <a:cxnLst/>
            <a:rect l="0" t="0" r="0" b="0"/>
            <a:pathLst>
              <a:path w="224" h="1978">
                <a:moveTo>
                  <a:pt x="0" y="1978"/>
                </a:moveTo>
                <a:lnTo>
                  <a:pt x="224" y="1978"/>
                </a:lnTo>
                <a:lnTo>
                  <a:pt x="224" y="0"/>
                </a:lnTo>
                <a:lnTo>
                  <a:pt x="0" y="0"/>
                </a:lnTo>
                <a:lnTo>
                  <a:pt x="0" y="1978"/>
                </a:lnTo>
                <a:close/>
              </a:path>
            </a:pathLst>
          </a:custGeom>
          <a:solidFill>
            <a:srgbClr val="3A3B39">
              <a:alpha val="100000"/>
            </a:srgbClr>
          </a:solidFill>
          <a:ln cap="flat">
            <a:noFill/>
            <a:prstDash val="solid"/>
            <a:miter lim="0"/>
          </a:ln>
        </p:spPr>
        <p:txBody>
          <a:bodyPr rtlCol="0"/>
          <a:lstStyle/>
          <a:p>
            <a:pPr algn="ctr"/>
            <a:endParaRPr lang="zh-CN" altLang="en-US"/>
          </a:p>
        </p:txBody>
      </p:sp>
      <p:pic>
        <p:nvPicPr>
          <p:cNvPr id="2" name="图片 1"/>
          <p:cNvPicPr>
            <a:picLocks noChangeAspect="1"/>
          </p:cNvPicPr>
          <p:nvPr>
            <p:custDataLst>
              <p:tags r:id="rId1"/>
            </p:custDataLst>
          </p:nvPr>
        </p:nvPicPr>
        <p:blipFill>
          <a:blip r:embed="rId2"/>
          <a:stretch>
            <a:fillRect/>
          </a:stretch>
        </p:blipFill>
        <p:spPr>
          <a:xfrm>
            <a:off x="19723735" y="740410"/>
            <a:ext cx="2505075" cy="17145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4" name="table 124"/>
          <p:cNvGraphicFramePr>
            <a:graphicFrameLocks noGrp="1"/>
          </p:cNvGraphicFramePr>
          <p:nvPr/>
        </p:nvGraphicFramePr>
        <p:xfrm>
          <a:off x="10864088" y="2769869"/>
          <a:ext cx="11364595" cy="4530725"/>
        </p:xfrm>
        <a:graphic>
          <a:graphicData uri="http://schemas.openxmlformats.org/drawingml/2006/table">
            <a:tbl>
              <a:tblPr/>
              <a:tblGrid>
                <a:gridCol w="2050415"/>
                <a:gridCol w="1739899"/>
                <a:gridCol w="1892300"/>
                <a:gridCol w="1891664"/>
                <a:gridCol w="1892300"/>
                <a:gridCol w="1898014"/>
              </a:tblGrid>
              <a:tr h="909955">
                <a:tc gridSpan="6">
                  <a:txBody>
                    <a:bodyPr/>
                    <a:lstStyle/>
                    <a:p>
                      <a:pPr algn="l" rtl="0" eaLnBrk="0">
                        <a:lnSpc>
                          <a:spcPct val="105000"/>
                        </a:lnSpc>
                      </a:pPr>
                      <a:endParaRPr lang="en-US" altLang="en-US" sz="1000" dirty="0"/>
                    </a:p>
                    <a:p>
                      <a:pPr algn="l" rtl="0" eaLnBrk="0">
                        <a:lnSpc>
                          <a:spcPct val="106000"/>
                        </a:lnSpc>
                      </a:pPr>
                      <a:endParaRPr lang="en-US" altLang="en-US" sz="1000" dirty="0"/>
                    </a:p>
                    <a:p>
                      <a:pPr marL="5229860" algn="l" rtl="0" eaLnBrk="0">
                        <a:lnSpc>
                          <a:spcPct val="97000"/>
                        </a:lnSpc>
                        <a:spcBef>
                          <a:spcPts val="5"/>
                        </a:spcBef>
                      </a:pPr>
                      <a:r>
                        <a:rPr sz="2400" b="1"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Ingredient list</a:t>
                      </a:r>
                      <a:endParaRPr lang="en-US" altLang="en-US" sz="24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r>
              <a:tr h="903605">
                <a:tc>
                  <a:txBody>
                    <a:bodyPr/>
                    <a:lstStyle/>
                    <a:p>
                      <a:pPr algn="l" rtl="0" eaLnBrk="0">
                        <a:lnSpc>
                          <a:spcPct val="111000"/>
                        </a:lnSpc>
                      </a:pPr>
                      <a:endParaRPr lang="en-US" altLang="en-US" sz="1000" dirty="0"/>
                    </a:p>
                    <a:p>
                      <a:pPr algn="ctr" rtl="0" eaLnBrk="0">
                        <a:lnSpc>
                          <a:spcPct val="111000"/>
                        </a:lnSpc>
                      </a:pPr>
                      <a:r>
                        <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rPr>
                        <a:t>Element</a:t>
                      </a:r>
                      <a:endPar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3000"/>
                        </a:lnSpc>
                      </a:pPr>
                      <a:endParaRPr lang="en-US" altLang="en-US" sz="1000" dirty="0"/>
                    </a:p>
                    <a:p>
                      <a:pPr algn="l" rtl="0" eaLnBrk="0">
                        <a:lnSpc>
                          <a:spcPct val="113000"/>
                        </a:lnSpc>
                      </a:pPr>
                      <a:endParaRPr lang="en-US" altLang="en-US" sz="1000" dirty="0"/>
                    </a:p>
                    <a:p>
                      <a:pPr marL="833755" algn="l" rtl="0" eaLnBrk="0">
                        <a:lnSpc>
                          <a:spcPct val="89000"/>
                        </a:lnSpc>
                        <a:spcBef>
                          <a:spcPts val="0"/>
                        </a:spcBef>
                      </a:pPr>
                      <a:r>
                        <a:rPr sz="1900"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Ni</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4000"/>
                        </a:lnSpc>
                      </a:pPr>
                      <a:endParaRPr lang="en-US" altLang="en-US" sz="1000" dirty="0"/>
                    </a:p>
                    <a:p>
                      <a:pPr algn="l" rtl="0" eaLnBrk="0">
                        <a:lnSpc>
                          <a:spcPct val="115000"/>
                        </a:lnSpc>
                      </a:pPr>
                      <a:endParaRPr lang="en-US" altLang="en-US" sz="1000" dirty="0"/>
                    </a:p>
                    <a:p>
                      <a:pPr algn="l" rtl="0" eaLnBrk="0">
                        <a:lnSpc>
                          <a:spcPct val="10000"/>
                        </a:lnSpc>
                      </a:pPr>
                      <a:endParaRPr lang="en-US" altLang="en-US" sz="100" dirty="0"/>
                    </a:p>
                    <a:p>
                      <a:pPr marL="825500" algn="l" rtl="0" eaLnBrk="0">
                        <a:lnSpc>
                          <a:spcPct val="87000"/>
                        </a:lnSpc>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Cr</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2000"/>
                        </a:lnSpc>
                      </a:pPr>
                      <a:endParaRPr lang="en-US" altLang="en-US" sz="1000" dirty="0"/>
                    </a:p>
                    <a:p>
                      <a:pPr algn="l" rtl="0" eaLnBrk="0">
                        <a:lnSpc>
                          <a:spcPct val="112000"/>
                        </a:lnSpc>
                      </a:pPr>
                      <a:endParaRPr lang="en-US" altLang="en-US" sz="1000" dirty="0"/>
                    </a:p>
                    <a:p>
                      <a:pPr marL="786765" algn="l" rtl="0" eaLnBrk="0">
                        <a:lnSpc>
                          <a:spcPct val="90000"/>
                        </a:lnSpc>
                        <a:spcBef>
                          <a:spcPts val="5"/>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Nb</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5000"/>
                        </a:lnSpc>
                      </a:pPr>
                      <a:endParaRPr lang="en-US" altLang="en-US" sz="1000" dirty="0"/>
                    </a:p>
                    <a:p>
                      <a:pPr algn="l" rtl="0" eaLnBrk="0">
                        <a:lnSpc>
                          <a:spcPct val="116000"/>
                        </a:lnSpc>
                      </a:pPr>
                      <a:endParaRPr lang="en-US" altLang="en-US" sz="1000" dirty="0"/>
                    </a:p>
                    <a:p>
                      <a:pPr algn="l" rtl="0" eaLnBrk="0">
                        <a:lnSpc>
                          <a:spcPct val="9000"/>
                        </a:lnSpc>
                      </a:pPr>
                      <a:endParaRPr lang="en-US" altLang="en-US" sz="100" dirty="0"/>
                    </a:p>
                    <a:p>
                      <a:pPr marL="766445" algn="l" rtl="0" eaLnBrk="0">
                        <a:lnSpc>
                          <a:spcPct val="86000"/>
                        </a:lnSpc>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Mo</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3000"/>
                        </a:lnSpc>
                      </a:pPr>
                      <a:endParaRPr lang="en-US" altLang="en-US" sz="1000" dirty="0"/>
                    </a:p>
                    <a:p>
                      <a:pPr algn="l" rtl="0" eaLnBrk="0">
                        <a:lnSpc>
                          <a:spcPct val="113000"/>
                        </a:lnSpc>
                      </a:pPr>
                      <a:endParaRPr lang="en-US" altLang="en-US" sz="1000" dirty="0"/>
                    </a:p>
                    <a:p>
                      <a:pPr marL="845185" algn="l" rtl="0" eaLnBrk="0">
                        <a:lnSpc>
                          <a:spcPct val="89000"/>
                        </a:lnSpc>
                        <a:spcBef>
                          <a:spcPts val="0"/>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Ti</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r>
              <a:tr h="903605">
                <a:tc>
                  <a:txBody>
                    <a:bodyPr/>
                    <a:lstStyle/>
                    <a:p>
                      <a:pPr algn="l" rtl="0" eaLnBrk="0">
                        <a:lnSpc>
                          <a:spcPct val="111000"/>
                        </a:lnSpc>
                      </a:pPr>
                      <a:endParaRPr lang="en-US" altLang="en-US" sz="1000" dirty="0"/>
                    </a:p>
                    <a:p>
                      <a:pPr algn="l" rtl="0" eaLnBrk="0">
                        <a:lnSpc>
                          <a:spcPct val="111000"/>
                        </a:lnSpc>
                      </a:pPr>
                      <a:endParaRPr lang="en-US" altLang="en-US" sz="1000" dirty="0"/>
                    </a:p>
                    <a:p>
                      <a:pPr marL="149860" algn="l" rtl="0" eaLnBrk="0">
                        <a:lnSpc>
                          <a:spcPct val="99000"/>
                        </a:lnSpc>
                        <a:spcBef>
                          <a:spcPts val="0"/>
                        </a:spcBef>
                      </a:pP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Content</a:t>
                      </a:r>
                      <a:r>
                        <a:rPr sz="1900" b="1" kern="0" spc="23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r>
                        <a:rPr sz="1900" b="1"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wt</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2000"/>
                        </a:lnSpc>
                      </a:pPr>
                      <a:endParaRPr lang="en-US" altLang="en-US" sz="1000" dirty="0"/>
                    </a:p>
                    <a:p>
                      <a:pPr algn="l" rtl="0" eaLnBrk="0">
                        <a:lnSpc>
                          <a:spcPct val="112000"/>
                        </a:lnSpc>
                      </a:pPr>
                      <a:endParaRPr lang="en-US" altLang="en-US" sz="1000" dirty="0"/>
                    </a:p>
                    <a:p>
                      <a:pPr marL="756920" algn="l" rtl="0" eaLnBrk="0">
                        <a:lnSpc>
                          <a:spcPct val="90000"/>
                        </a:lnSpc>
                        <a:spcBef>
                          <a:spcPts val="5"/>
                        </a:spcBef>
                      </a:pP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Bal</a:t>
                      </a:r>
                      <a:r>
                        <a:rPr sz="1900" kern="0" spc="4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4000"/>
                        </a:lnSpc>
                      </a:pPr>
                      <a:endParaRPr lang="en-US" altLang="en-US" sz="1000" dirty="0"/>
                    </a:p>
                    <a:p>
                      <a:pPr algn="l" rtl="0" eaLnBrk="0">
                        <a:lnSpc>
                          <a:spcPct val="114000"/>
                        </a:lnSpc>
                      </a:pPr>
                      <a:endParaRPr lang="en-US" altLang="en-US" sz="1000" dirty="0"/>
                    </a:p>
                    <a:p>
                      <a:pPr marL="370840" algn="l" rtl="0" eaLnBrk="0">
                        <a:lnSpc>
                          <a:spcPct val="88000"/>
                        </a:lnSpc>
                        <a:spcBef>
                          <a:spcPts val="0"/>
                        </a:spcBef>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17.0~21.0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5000"/>
                        </a:lnSpc>
                      </a:pPr>
                      <a:endParaRPr lang="en-US" altLang="en-US" sz="1000" dirty="0"/>
                    </a:p>
                    <a:p>
                      <a:pPr algn="l" rtl="0" eaLnBrk="0">
                        <a:lnSpc>
                          <a:spcPct val="116000"/>
                        </a:lnSpc>
                      </a:pPr>
                      <a:endParaRPr lang="en-US" altLang="en-US" sz="1000" dirty="0"/>
                    </a:p>
                    <a:p>
                      <a:pPr algn="l" rtl="0" eaLnBrk="0">
                        <a:lnSpc>
                          <a:spcPct val="9000"/>
                        </a:lnSpc>
                      </a:pPr>
                      <a:endParaRPr lang="en-US" altLang="en-US" sz="100" dirty="0"/>
                    </a:p>
                    <a:p>
                      <a:pPr marL="420370" algn="l" rtl="0" eaLnBrk="0">
                        <a:lnSpc>
                          <a:spcPct val="86000"/>
                        </a:lnSpc>
                      </a:pPr>
                      <a:r>
                        <a:rPr sz="1900" kern="0" spc="40" dirty="0">
                          <a:solidFill>
                            <a:srgbClr val="3A3B39">
                              <a:alpha val="100000"/>
                            </a:srgbClr>
                          </a:solidFill>
                          <a:latin typeface="微软雅黑" panose="020B0503020204020204" charset="-122"/>
                          <a:ea typeface="微软雅黑" panose="020B0503020204020204" charset="-122"/>
                          <a:cs typeface="微软雅黑" panose="020B0503020204020204" charset="-122"/>
                        </a:rPr>
                        <a:t>4.75~5.5</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5000"/>
                        </a:lnSpc>
                      </a:pPr>
                      <a:endParaRPr lang="en-US" altLang="en-US" sz="1000" dirty="0"/>
                    </a:p>
                    <a:p>
                      <a:pPr algn="l" rtl="0" eaLnBrk="0">
                        <a:lnSpc>
                          <a:spcPct val="115000"/>
                        </a:lnSpc>
                      </a:pPr>
                      <a:endParaRPr lang="en-US" altLang="en-US" sz="1000" dirty="0"/>
                    </a:p>
                    <a:p>
                      <a:pPr marL="508000" algn="l" rtl="0" eaLnBrk="0">
                        <a:lnSpc>
                          <a:spcPct val="87000"/>
                        </a:lnSpc>
                        <a:spcBef>
                          <a:spcPts val="0"/>
                        </a:spcBef>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2.8~3.3</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4000"/>
                        </a:lnSpc>
                      </a:pPr>
                      <a:endParaRPr lang="en-US" altLang="en-US" sz="1000" dirty="0"/>
                    </a:p>
                    <a:p>
                      <a:pPr algn="l" rtl="0" eaLnBrk="0">
                        <a:lnSpc>
                          <a:spcPct val="114000"/>
                        </a:lnSpc>
                      </a:pPr>
                      <a:endParaRPr lang="en-US" altLang="en-US" sz="1000" dirty="0"/>
                    </a:p>
                    <a:p>
                      <a:pPr marL="355600" algn="l" rtl="0" eaLnBrk="0">
                        <a:lnSpc>
                          <a:spcPct val="88000"/>
                        </a:lnSpc>
                        <a:spcBef>
                          <a:spcPts val="0"/>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0.65~1.15</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r h="903605">
                <a:tc>
                  <a:txBody>
                    <a:bodyPr/>
                    <a:lstStyle/>
                    <a:p>
                      <a:pPr algn="l" rtl="0" eaLnBrk="0">
                        <a:lnSpc>
                          <a:spcPct val="111000"/>
                        </a:lnSpc>
                      </a:pPr>
                      <a:endParaRPr lang="en-US" altLang="en-US" sz="1000" dirty="0"/>
                    </a:p>
                    <a:p>
                      <a:pPr algn="l" rtl="0" eaLnBrk="0">
                        <a:lnSpc>
                          <a:spcPct val="111000"/>
                        </a:lnSpc>
                      </a:pPr>
                      <a:endParaRPr lang="en-US" altLang="en-US" sz="1000" dirty="0"/>
                    </a:p>
                    <a:p>
                      <a:pPr marL="567055" algn="l" rtl="0" eaLnBrk="0">
                        <a:lnSpc>
                          <a:spcPts val="2330"/>
                        </a:lnSpc>
                        <a:spcBef>
                          <a:spcPts val="5"/>
                        </a:spcBef>
                      </a:pPr>
                      <a:r>
                        <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rPr>
                        <a:t>Element</a:t>
                      </a:r>
                      <a:endPar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2000"/>
                        </a:lnSpc>
                      </a:pPr>
                      <a:endParaRPr lang="en-US" altLang="en-US" sz="1000" dirty="0"/>
                    </a:p>
                    <a:p>
                      <a:pPr algn="l" rtl="0" eaLnBrk="0">
                        <a:lnSpc>
                          <a:spcPct val="112000"/>
                        </a:lnSpc>
                      </a:pPr>
                      <a:endParaRPr lang="en-US" altLang="en-US" sz="1000" dirty="0"/>
                    </a:p>
                    <a:p>
                      <a:pPr marL="825500" algn="l" rtl="0" eaLnBrk="0">
                        <a:lnSpc>
                          <a:spcPct val="90000"/>
                        </a:lnSpc>
                        <a:spcBef>
                          <a:spcPts val="5"/>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Al</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5000"/>
                        </a:lnSpc>
                      </a:pPr>
                      <a:endParaRPr lang="en-US" altLang="en-US" sz="1000" dirty="0"/>
                    </a:p>
                    <a:p>
                      <a:pPr algn="l" rtl="0" eaLnBrk="0">
                        <a:lnSpc>
                          <a:spcPct val="115000"/>
                        </a:lnSpc>
                      </a:pPr>
                      <a:endParaRPr lang="en-US" altLang="en-US" sz="1000" dirty="0"/>
                    </a:p>
                    <a:p>
                      <a:pPr marL="792480" algn="l" rtl="0" eaLnBrk="0">
                        <a:lnSpc>
                          <a:spcPct val="87000"/>
                        </a:lnSpc>
                        <a:spcBef>
                          <a:spcPts val="0"/>
                        </a:spcBef>
                      </a:pP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Co</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5000"/>
                        </a:lnSpc>
                      </a:pPr>
                      <a:endParaRPr lang="en-US" altLang="en-US" sz="1000" dirty="0"/>
                    </a:p>
                    <a:p>
                      <a:pPr algn="l" rtl="0" eaLnBrk="0">
                        <a:lnSpc>
                          <a:spcPct val="115000"/>
                        </a:lnSpc>
                      </a:pPr>
                      <a:endParaRPr lang="en-US" altLang="en-US" sz="1000" dirty="0"/>
                    </a:p>
                    <a:p>
                      <a:pPr marL="795655" algn="l" rtl="0" eaLnBrk="0">
                        <a:lnSpc>
                          <a:spcPct val="87000"/>
                        </a:lnSpc>
                        <a:spcBef>
                          <a:spcPts val="0"/>
                        </a:spcBef>
                      </a:pP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Cu</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5000"/>
                        </a:lnSpc>
                      </a:pPr>
                      <a:endParaRPr lang="en-US" altLang="en-US" sz="1000" dirty="0"/>
                    </a:p>
                    <a:p>
                      <a:pPr algn="l" rtl="0" eaLnBrk="0">
                        <a:lnSpc>
                          <a:spcPct val="115000"/>
                        </a:lnSpc>
                      </a:pPr>
                      <a:endParaRPr lang="en-US" altLang="en-US" sz="1000" dirty="0"/>
                    </a:p>
                    <a:p>
                      <a:pPr marL="889635" algn="l" rtl="0" eaLnBrk="0">
                        <a:lnSpc>
                          <a:spcPct val="87000"/>
                        </a:lnSpc>
                        <a:spcBef>
                          <a:spcPts val="0"/>
                        </a:spcBef>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S</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6000"/>
                        </a:lnSpc>
                      </a:pPr>
                      <a:endParaRPr lang="en-US" altLang="en-US" sz="1000" dirty="0"/>
                    </a:p>
                    <a:p>
                      <a:pPr algn="l" rtl="0" eaLnBrk="0">
                        <a:lnSpc>
                          <a:spcPct val="116000"/>
                        </a:lnSpc>
                      </a:pPr>
                      <a:endParaRPr lang="en-US" altLang="en-US" sz="1000" dirty="0"/>
                    </a:p>
                    <a:p>
                      <a:pPr marL="893445" algn="l" rtl="0" eaLnBrk="0">
                        <a:lnSpc>
                          <a:spcPct val="86000"/>
                        </a:lnSpc>
                        <a:spcBef>
                          <a:spcPts val="0"/>
                        </a:spcBef>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P</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r>
              <a:tr h="909955">
                <a:tc>
                  <a:txBody>
                    <a:bodyPr/>
                    <a:lstStyle/>
                    <a:p>
                      <a:pPr algn="l" rtl="0" eaLnBrk="0">
                        <a:lnSpc>
                          <a:spcPct val="111000"/>
                        </a:lnSpc>
                      </a:pPr>
                      <a:endParaRPr lang="en-US" altLang="en-US" sz="1000" dirty="0"/>
                    </a:p>
                    <a:p>
                      <a:pPr algn="l" rtl="0" eaLnBrk="0">
                        <a:lnSpc>
                          <a:spcPct val="111000"/>
                        </a:lnSpc>
                      </a:pPr>
                      <a:endParaRPr lang="en-US" altLang="en-US" sz="1000" dirty="0"/>
                    </a:p>
                    <a:p>
                      <a:pPr marL="149860" algn="l" rtl="0" eaLnBrk="0">
                        <a:lnSpc>
                          <a:spcPct val="99000"/>
                        </a:lnSpc>
                        <a:spcBef>
                          <a:spcPts val="5"/>
                        </a:spcBef>
                      </a:pP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Conten</a:t>
                      </a:r>
                      <a:r>
                        <a:rPr lang="en-US"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t</a:t>
                      </a:r>
                      <a:r>
                        <a:rPr sz="1900" b="1" kern="0" spc="23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r>
                        <a:rPr sz="1900" b="1"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wt</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5000"/>
                        </a:lnSpc>
                      </a:pPr>
                      <a:endParaRPr lang="en-US" altLang="en-US" sz="1000" dirty="0"/>
                    </a:p>
                    <a:p>
                      <a:pPr algn="l" rtl="0" eaLnBrk="0">
                        <a:lnSpc>
                          <a:spcPct val="115000"/>
                        </a:lnSpc>
                      </a:pPr>
                      <a:endParaRPr lang="en-US" altLang="en-US" sz="1000" dirty="0"/>
                    </a:p>
                    <a:p>
                      <a:pPr marL="354965" algn="l" rtl="0" eaLnBrk="0">
                        <a:lnSpc>
                          <a:spcPct val="87000"/>
                        </a:lnSpc>
                        <a:spcBef>
                          <a:spcPts val="5"/>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0.20~0.80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704215" algn="l" rtl="0" eaLnBrk="0">
                        <a:lnSpc>
                          <a:spcPts val="2560"/>
                        </a:lnSpc>
                        <a:spcBef>
                          <a:spcPts val="5"/>
                        </a:spcBef>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≤1.0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629920" algn="l" rtl="0" eaLnBrk="0">
                        <a:lnSpc>
                          <a:spcPts val="2560"/>
                        </a:lnSpc>
                        <a:spcBef>
                          <a:spcPts val="5"/>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≤0.30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555625" algn="l" rtl="0" eaLnBrk="0">
                        <a:lnSpc>
                          <a:spcPts val="2560"/>
                        </a:lnSpc>
                        <a:spcBef>
                          <a:spcPts val="5"/>
                        </a:spcBef>
                      </a:pP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≤0.015</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555625" algn="l" rtl="0" eaLnBrk="0">
                        <a:lnSpc>
                          <a:spcPts val="2560"/>
                        </a:lnSpc>
                        <a:spcBef>
                          <a:spcPts val="5"/>
                        </a:spcBef>
                      </a:pP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≤0.015</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bl>
          </a:graphicData>
        </a:graphic>
      </p:graphicFrame>
      <p:graphicFrame>
        <p:nvGraphicFramePr>
          <p:cNvPr id="126" name="table 126"/>
          <p:cNvGraphicFramePr>
            <a:graphicFrameLocks noGrp="1"/>
          </p:cNvGraphicFramePr>
          <p:nvPr/>
        </p:nvGraphicFramePr>
        <p:xfrm>
          <a:off x="1865376" y="5955030"/>
          <a:ext cx="8441055" cy="5812154"/>
        </p:xfrm>
        <a:graphic>
          <a:graphicData uri="http://schemas.openxmlformats.org/drawingml/2006/table">
            <a:tbl>
              <a:tblPr>
                <a:solidFill>
                  <a:srgbClr val="F2F2F2"/>
                </a:solidFill>
              </a:tblPr>
              <a:tblGrid>
                <a:gridCol w="8441055"/>
              </a:tblGrid>
              <a:tr h="715009">
                <a:tc>
                  <a:txBody>
                    <a:bodyPr/>
                    <a:lstStyle/>
                    <a:p>
                      <a:pPr algn="l" rtl="0" eaLnBrk="0">
                        <a:lnSpc>
                          <a:spcPct val="100000"/>
                        </a:lnSpc>
                      </a:pPr>
                      <a:endParaRPr lang="en-US" altLang="en-US" sz="1000" dirty="0"/>
                    </a:p>
                  </a:txBody>
                  <a:tcPr marL="0" marR="0" marT="0" marB="0" vert="horz">
                    <a:lnL w="3175" cap="flat" cmpd="sng" algn="ctr">
                      <a:solidFill>
                        <a:srgbClr val="BFBFBF"/>
                      </a:solidFill>
                      <a:prstDash val="solid"/>
                      <a:round/>
                      <a:headEnd type="none" w="med" len="med"/>
                      <a:tailEnd type="none" w="med" len="med"/>
                    </a:lnL>
                    <a:lnR w="3175" cap="flat" cmpd="sng" algn="ctr">
                      <a:solidFill>
                        <a:srgbClr val="BFBFBF"/>
                      </a:solidFill>
                      <a:prstDash val="solid"/>
                      <a:round/>
                      <a:headEnd type="none" w="med" len="med"/>
                      <a:tailEnd type="none" w="med" len="med"/>
                    </a:lnR>
                    <a:lnT w="3175" cap="flat" cmpd="sng" algn="ctr">
                      <a:solidFill>
                        <a:srgbClr val="BFBFBF"/>
                      </a:solidFill>
                      <a:prstDash val="solid"/>
                      <a:round/>
                      <a:headEnd type="none" w="med" len="med"/>
                      <a:tailEnd type="none" w="med" len="med"/>
                    </a:lnT>
                    <a:lnB w="3175" cap="flat" cmpd="sng" algn="ctr">
                      <a:solidFill>
                        <a:srgbClr val="BFBFBF"/>
                      </a:solidFill>
                      <a:prstDash val="solid"/>
                      <a:round/>
                      <a:headEnd type="none" w="med" len="med"/>
                      <a:tailEnd type="none" w="med" len="med"/>
                    </a:lnB>
                    <a:solidFill>
                      <a:srgbClr val="D9D9D9"/>
                    </a:solidFill>
                  </a:tcPr>
                </a:tc>
              </a:tr>
              <a:tr h="5097144">
                <a:tc>
                  <a:txBody>
                    <a:bodyPr/>
                    <a:lstStyle/>
                    <a:p>
                      <a:pPr algn="l" rtl="0" eaLnBrk="0">
                        <a:lnSpc>
                          <a:spcPct val="113000"/>
                        </a:lnSpc>
                      </a:pPr>
                      <a:endParaRPr lang="en-US" altLang="en-US" sz="1000" dirty="0"/>
                    </a:p>
                    <a:p>
                      <a:pPr algn="l" rtl="0" eaLnBrk="0">
                        <a:lnSpc>
                          <a:spcPct val="113000"/>
                        </a:lnSpc>
                      </a:pPr>
                      <a:endParaRPr lang="en-US" altLang="en-US" sz="1000" dirty="0"/>
                    </a:p>
                    <a:p>
                      <a:pPr algn="l" rtl="0" eaLnBrk="0">
                        <a:lnSpc>
                          <a:spcPct val="114000"/>
                        </a:lnSpc>
                      </a:pPr>
                      <a:endParaRPr lang="en-US" altLang="en-US" sz="1000" dirty="0"/>
                    </a:p>
                    <a:p>
                      <a:pPr algn="l" rtl="0" eaLnBrk="0">
                        <a:lnSpc>
                          <a:spcPct val="114000"/>
                        </a:lnSpc>
                      </a:pPr>
                      <a:endParaRPr lang="en-US" altLang="en-US" sz="1000" dirty="0"/>
                    </a:p>
                    <a:p>
                      <a:pPr marL="387350" algn="l" rtl="0" eaLnBrk="0">
                        <a:lnSpc>
                          <a:spcPct val="97000"/>
                        </a:lnSpc>
                        <a:spcBef>
                          <a:spcPts val="5"/>
                        </a:spcBef>
                      </a:pPr>
                      <a:r>
                        <a:rPr sz="2400" kern="0" spc="-10" dirty="0">
                          <a:solidFill>
                            <a:srgbClr val="565856">
                              <a:alpha val="100000"/>
                            </a:srgbClr>
                          </a:solidFill>
                          <a:latin typeface="Arial" panose="020B0604020202020204"/>
                          <a:ea typeface="Arial" panose="020B0604020202020204"/>
                          <a:cs typeface="Arial" panose="020B0604020202020204"/>
                        </a:rPr>
                        <a:t>•    </a:t>
                      </a:r>
                      <a:r>
                        <a:rPr lang="en-US" sz="2400" kern="0" spc="-10" dirty="0">
                          <a:solidFill>
                            <a:srgbClr val="565856">
                              <a:alpha val="100000"/>
                            </a:srgbClr>
                          </a:solidFill>
                          <a:latin typeface="Arial" panose="020B0604020202020204"/>
                          <a:ea typeface="Arial" panose="020B0604020202020204"/>
                          <a:cs typeface="Arial" panose="020B0604020202020204"/>
                        </a:rPr>
                        <a:t>Other Brands</a:t>
                      </a:r>
                      <a:r>
                        <a:rPr sz="2400" b="1" kern="0" spc="-10" dirty="0">
                          <a:solidFill>
                            <a:srgbClr val="565856">
                              <a:alpha val="100000"/>
                            </a:srgbClr>
                          </a:solidFill>
                          <a:latin typeface="微软雅黑" panose="020B0503020204020204" charset="-122"/>
                          <a:ea typeface="微软雅黑" panose="020B0503020204020204" charset="-122"/>
                          <a:cs typeface="微软雅黑" panose="020B0503020204020204" charset="-122"/>
                        </a:rPr>
                        <a:t>:</a:t>
                      </a:r>
                      <a:r>
                        <a:rPr sz="2400" b="1" kern="0" spc="110" dirty="0">
                          <a:solidFill>
                            <a:srgbClr val="565856">
                              <a:alpha val="100000"/>
                            </a:srgbClr>
                          </a:solidFill>
                          <a:latin typeface="微软雅黑" panose="020B0503020204020204" charset="-122"/>
                          <a:ea typeface="微软雅黑" panose="020B0503020204020204" charset="-122"/>
                          <a:cs typeface="微软雅黑" panose="020B0503020204020204" charset="-122"/>
                        </a:rPr>
                        <a:t> </a:t>
                      </a:r>
                      <a:r>
                        <a:rPr sz="2400" kern="0" spc="-10" dirty="0">
                          <a:solidFill>
                            <a:srgbClr val="565856">
                              <a:alpha val="100000"/>
                            </a:srgbClr>
                          </a:solidFill>
                          <a:latin typeface="微软雅黑" panose="020B0503020204020204" charset="-122"/>
                          <a:ea typeface="微软雅黑" panose="020B0503020204020204" charset="-122"/>
                          <a:cs typeface="微软雅黑" panose="020B0503020204020204" charset="-122"/>
                        </a:rPr>
                        <a:t>GH416</a:t>
                      </a:r>
                      <a:r>
                        <a:rPr sz="2400" kern="0" spc="-20" dirty="0">
                          <a:solidFill>
                            <a:srgbClr val="565856">
                              <a:alpha val="100000"/>
                            </a:srgbClr>
                          </a:solidFill>
                          <a:latin typeface="微软雅黑" panose="020B0503020204020204" charset="-122"/>
                          <a:ea typeface="微软雅黑" panose="020B0503020204020204" charset="-122"/>
                          <a:cs typeface="微软雅黑" panose="020B0503020204020204" charset="-122"/>
                        </a:rPr>
                        <a:t>9</a:t>
                      </a:r>
                      <a:endParaRPr lang="en-US" altLang="en-US" sz="2400" dirty="0"/>
                    </a:p>
                    <a:p>
                      <a:pPr algn="l" rtl="0" eaLnBrk="0">
                        <a:lnSpc>
                          <a:spcPct val="165000"/>
                        </a:lnSpc>
                      </a:pPr>
                      <a:endParaRPr lang="en-US" altLang="en-US" sz="1000" dirty="0"/>
                    </a:p>
                    <a:p>
                      <a:pPr marL="387350" algn="l" rtl="0" eaLnBrk="0">
                        <a:lnSpc>
                          <a:spcPct val="88000"/>
                        </a:lnSpc>
                        <a:spcBef>
                          <a:spcPts val="725"/>
                        </a:spcBef>
                      </a:pPr>
                      <a:r>
                        <a:rPr sz="2400" kern="0" spc="-20" dirty="0">
                          <a:solidFill>
                            <a:srgbClr val="565856">
                              <a:alpha val="100000"/>
                            </a:srgbClr>
                          </a:solidFill>
                          <a:latin typeface="Arial" panose="020B0604020202020204"/>
                          <a:ea typeface="Arial" panose="020B0604020202020204"/>
                          <a:cs typeface="Arial" panose="020B0604020202020204"/>
                        </a:rPr>
                        <a:t>•</a:t>
                      </a:r>
                      <a:r>
                        <a:rPr sz="2400" kern="0" spc="30" dirty="0">
                          <a:solidFill>
                            <a:srgbClr val="565856">
                              <a:alpha val="100000"/>
                            </a:srgbClr>
                          </a:solidFill>
                          <a:latin typeface="Arial" panose="020B0604020202020204"/>
                          <a:ea typeface="Arial" panose="020B0604020202020204"/>
                          <a:cs typeface="Arial" panose="020B0604020202020204"/>
                        </a:rPr>
                        <a:t>    </a:t>
                      </a:r>
                      <a:r>
                        <a:rPr lang="en-US" sz="2400" kern="0" spc="30" dirty="0">
                          <a:solidFill>
                            <a:srgbClr val="565856">
                              <a:alpha val="100000"/>
                            </a:srgbClr>
                          </a:solidFill>
                          <a:latin typeface="Arial" panose="020B0604020202020204"/>
                          <a:ea typeface="Arial" panose="020B0604020202020204"/>
                          <a:cs typeface="Arial" panose="020B0604020202020204"/>
                        </a:rPr>
                        <a:t>Density</a:t>
                      </a:r>
                      <a:r>
                        <a:rPr sz="2400" kern="0" spc="-20" dirty="0">
                          <a:solidFill>
                            <a:srgbClr val="565856">
                              <a:alpha val="100000"/>
                            </a:srgbClr>
                          </a:solidFill>
                          <a:latin typeface="微软雅黑" panose="020B0503020204020204" charset="-122"/>
                          <a:ea typeface="微软雅黑" panose="020B0503020204020204" charset="-122"/>
                          <a:cs typeface="微软雅黑" panose="020B0503020204020204" charset="-122"/>
                        </a:rPr>
                        <a:t>: 8.2</a:t>
                      </a:r>
                      <a:r>
                        <a:rPr sz="2400" kern="0" spc="140" dirty="0">
                          <a:solidFill>
                            <a:srgbClr val="565856">
                              <a:alpha val="100000"/>
                            </a:srgbClr>
                          </a:solidFill>
                          <a:latin typeface="微软雅黑" panose="020B0503020204020204" charset="-122"/>
                          <a:ea typeface="微软雅黑" panose="020B0503020204020204" charset="-122"/>
                          <a:cs typeface="微软雅黑" panose="020B0503020204020204" charset="-122"/>
                        </a:rPr>
                        <a:t> </a:t>
                      </a:r>
                      <a:r>
                        <a:rPr sz="2400" kern="0" spc="-20" dirty="0">
                          <a:solidFill>
                            <a:srgbClr val="565856">
                              <a:alpha val="100000"/>
                            </a:srgbClr>
                          </a:solidFill>
                          <a:latin typeface="微软雅黑" panose="020B0503020204020204" charset="-122"/>
                          <a:ea typeface="微软雅黑" panose="020B0503020204020204" charset="-122"/>
                          <a:cs typeface="微软雅黑" panose="020B0503020204020204" charset="-122"/>
                        </a:rPr>
                        <a:t>g/</a:t>
                      </a:r>
                      <a:r>
                        <a:rPr sz="2400" kern="0" spc="-30" dirty="0">
                          <a:solidFill>
                            <a:srgbClr val="565856">
                              <a:alpha val="100000"/>
                            </a:srgbClr>
                          </a:solidFill>
                          <a:latin typeface="微软雅黑" panose="020B0503020204020204" charset="-122"/>
                          <a:ea typeface="微软雅黑" panose="020B0503020204020204" charset="-122"/>
                          <a:cs typeface="微软雅黑" panose="020B0503020204020204" charset="-122"/>
                        </a:rPr>
                        <a:t>cm</a:t>
                      </a:r>
                      <a:r>
                        <a:rPr sz="2400" kern="0" spc="-30" baseline="30000" dirty="0">
                          <a:solidFill>
                            <a:srgbClr val="565856">
                              <a:alpha val="100000"/>
                            </a:srgbClr>
                          </a:solidFill>
                          <a:latin typeface="微软雅黑" panose="020B0503020204020204" charset="-122"/>
                          <a:ea typeface="微软雅黑" panose="020B0503020204020204" charset="-122"/>
                          <a:cs typeface="微软雅黑" panose="020B0503020204020204" charset="-122"/>
                        </a:rPr>
                        <a:t>3</a:t>
                      </a:r>
                      <a:endParaRPr lang="en-US" altLang="en-US" sz="2400" baseline="30000" dirty="0"/>
                    </a:p>
                    <a:p>
                      <a:pPr algn="l" rtl="0" eaLnBrk="0">
                        <a:lnSpc>
                          <a:spcPct val="188000"/>
                        </a:lnSpc>
                      </a:pPr>
                      <a:endParaRPr lang="en-US" altLang="en-US" sz="1000" dirty="0"/>
                    </a:p>
                    <a:p>
                      <a:pPr algn="l" rtl="0" eaLnBrk="0">
                        <a:lnSpc>
                          <a:spcPct val="100000"/>
                        </a:lnSpc>
                      </a:pPr>
                      <a:endParaRPr lang="en-US" altLang="en-US" sz="600" dirty="0"/>
                    </a:p>
                    <a:p>
                      <a:pPr marL="832485" indent="-445135" algn="l" rtl="0" eaLnBrk="0">
                        <a:lnSpc>
                          <a:spcPct val="124000"/>
                        </a:lnSpc>
                        <a:spcBef>
                          <a:spcPts val="0"/>
                        </a:spcBef>
                      </a:pPr>
                      <a:r>
                        <a:rPr sz="2400" kern="0" spc="-10" dirty="0">
                          <a:solidFill>
                            <a:srgbClr val="565856">
                              <a:alpha val="100000"/>
                            </a:srgbClr>
                          </a:solidFill>
                          <a:latin typeface="Arial" panose="020B0604020202020204"/>
                          <a:ea typeface="Arial" panose="020B0604020202020204"/>
                          <a:cs typeface="Arial" panose="020B0604020202020204"/>
                        </a:rPr>
                        <a:t>•    </a:t>
                      </a:r>
                      <a:r>
                        <a:rPr sz="2400" kern="0" dirty="0">
                          <a:solidFill>
                            <a:srgbClr val="565856">
                              <a:alpha val="100000"/>
                            </a:srgbClr>
                          </a:solidFill>
                          <a:latin typeface="微软雅黑" panose="020B0503020204020204" charset="-122"/>
                          <a:ea typeface="微软雅黑" panose="020B0503020204020204" charset="-122"/>
                          <a:cs typeface="微软雅黑" panose="020B0503020204020204" charset="-122"/>
                        </a:rPr>
                        <a:t>It has high strength and good toughness under 650 ° C and corrosion resistance under high and low temperature.</a:t>
                      </a:r>
                      <a:endParaRPr sz="2400" kern="0" dirty="0">
                        <a:solidFill>
                          <a:srgbClr val="565856">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lnL w="3175" cap="flat" cmpd="sng" algn="ctr">
                      <a:solidFill>
                        <a:srgbClr val="D9D9D9"/>
                      </a:solidFill>
                      <a:prstDash val="solid"/>
                      <a:round/>
                      <a:headEnd type="none" w="med" len="med"/>
                      <a:tailEnd type="none" w="med" len="med"/>
                    </a:lnL>
                    <a:lnR w="3175" cap="flat" cmpd="sng" algn="ctr">
                      <a:solidFill>
                        <a:srgbClr val="D9D9D9"/>
                      </a:solidFill>
                      <a:prstDash val="solid"/>
                      <a:round/>
                      <a:headEnd type="none" w="med" len="med"/>
                      <a:tailEnd type="none" w="med" len="med"/>
                    </a:lnR>
                    <a:lnT w="3175" cap="flat" cmpd="sng" algn="ctr">
                      <a:solidFill>
                        <a:srgbClr val="D9D9D9"/>
                      </a:solidFill>
                      <a:prstDash val="solid"/>
                      <a:round/>
                      <a:headEnd type="none" w="med" len="med"/>
                      <a:tailEnd type="none" w="med" len="med"/>
                    </a:lnT>
                    <a:lnB w="3175" cap="flat" cmpd="sng" algn="ctr">
                      <a:solidFill>
                        <a:srgbClr val="D9D9D9"/>
                      </a:solidFill>
                      <a:prstDash val="solid"/>
                      <a:round/>
                      <a:headEnd type="none" w="med" len="med"/>
                      <a:tailEnd type="none" w="med" len="med"/>
                    </a:lnB>
                    <a:solidFill>
                      <a:srgbClr val="F2F2F2"/>
                    </a:solidFill>
                  </a:tcPr>
                </a:tc>
              </a:tr>
            </a:tbl>
          </a:graphicData>
        </a:graphic>
      </p:graphicFrame>
      <p:graphicFrame>
        <p:nvGraphicFramePr>
          <p:cNvPr id="128" name="table 128"/>
          <p:cNvGraphicFramePr>
            <a:graphicFrameLocks noGrp="1"/>
          </p:cNvGraphicFramePr>
          <p:nvPr/>
        </p:nvGraphicFramePr>
        <p:xfrm>
          <a:off x="10864088" y="7615555"/>
          <a:ext cx="11364595" cy="4156075"/>
        </p:xfrm>
        <a:graphic>
          <a:graphicData uri="http://schemas.openxmlformats.org/drawingml/2006/table">
            <a:tbl>
              <a:tblPr/>
              <a:tblGrid>
                <a:gridCol w="2276475"/>
                <a:gridCol w="2270125"/>
                <a:gridCol w="2270125"/>
                <a:gridCol w="2270760"/>
                <a:gridCol w="2277110"/>
              </a:tblGrid>
              <a:tr h="909955">
                <a:tc gridSpan="5">
                  <a:txBody>
                    <a:bodyPr/>
                    <a:lstStyle/>
                    <a:p>
                      <a:pPr algn="l" rtl="0" eaLnBrk="0">
                        <a:lnSpc>
                          <a:spcPct val="105000"/>
                        </a:lnSpc>
                      </a:pPr>
                      <a:endParaRPr lang="en-US" altLang="en-US" sz="1000" dirty="0"/>
                    </a:p>
                    <a:p>
                      <a:pPr algn="l" rtl="0" eaLnBrk="0">
                        <a:lnSpc>
                          <a:spcPct val="106000"/>
                        </a:lnSpc>
                      </a:pPr>
                      <a:endParaRPr lang="en-US" altLang="en-US" sz="1000" dirty="0"/>
                    </a:p>
                    <a:p>
                      <a:pPr marL="5074920" algn="l" rtl="0" eaLnBrk="0">
                        <a:lnSpc>
                          <a:spcPct val="97000"/>
                        </a:lnSpc>
                        <a:spcBef>
                          <a:spcPts val="5"/>
                        </a:spcBef>
                      </a:pPr>
                      <a:r>
                        <a:rPr sz="2400" b="1"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Mechanical properties</a:t>
                      </a:r>
                      <a:endParaRPr lang="en-US" altLang="en-US" sz="24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r>
              <a:tr h="1619885">
                <a:tc>
                  <a:txBody>
                    <a:bodyPr/>
                    <a:lstStyle/>
                    <a:p>
                      <a:pPr algn="l" rtl="0" eaLnBrk="0">
                        <a:lnSpc>
                          <a:spcPct val="114000"/>
                        </a:lnSpc>
                      </a:pPr>
                      <a:endParaRPr lang="en-US" altLang="en-US" sz="1000" dirty="0"/>
                    </a:p>
                    <a:p>
                      <a:pPr algn="l" rtl="0" eaLnBrk="0">
                        <a:lnSpc>
                          <a:spcPct val="114000"/>
                        </a:lnSpc>
                      </a:pPr>
                      <a:endParaRPr lang="en-US" altLang="en-US" sz="1000" dirty="0"/>
                    </a:p>
                    <a:p>
                      <a:pPr algn="l" rtl="0" eaLnBrk="0">
                        <a:lnSpc>
                          <a:spcPct val="114000"/>
                        </a:lnSpc>
                      </a:pPr>
                      <a:endParaRPr lang="en-US" altLang="en-US" sz="1000" dirty="0"/>
                    </a:p>
                    <a:p>
                      <a:pPr algn="l" rtl="0" eaLnBrk="0">
                        <a:lnSpc>
                          <a:spcPct val="115000"/>
                        </a:lnSpc>
                      </a:pPr>
                      <a:endParaRPr lang="en-US" altLang="en-US" sz="1000" dirty="0"/>
                    </a:p>
                    <a:p>
                      <a:pPr marL="567055" algn="l" rtl="0" eaLnBrk="0">
                        <a:lnSpc>
                          <a:spcPts val="2330"/>
                        </a:lnSpc>
                        <a:spcBef>
                          <a:spcPts val="5"/>
                        </a:spcBef>
                      </a:pPr>
                      <a:r>
                        <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Element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9000"/>
                        </a:lnSpc>
                      </a:pPr>
                      <a:endParaRPr lang="en-US" altLang="en-US" sz="1000" dirty="0"/>
                    </a:p>
                    <a:p>
                      <a:pPr algn="l" rtl="0" eaLnBrk="0">
                        <a:lnSpc>
                          <a:spcPct val="119000"/>
                        </a:lnSpc>
                      </a:pPr>
                      <a:endParaRPr lang="en-US" altLang="en-US" sz="1000" dirty="0"/>
                    </a:p>
                    <a:p>
                      <a:pPr algn="l" rtl="0" eaLnBrk="0">
                        <a:lnSpc>
                          <a:spcPct val="119000"/>
                        </a:lnSpc>
                      </a:pPr>
                      <a:endParaRPr lang="en-US" altLang="en-US" sz="1000" dirty="0"/>
                    </a:p>
                    <a:p>
                      <a:pPr algn="l" rtl="0" eaLnBrk="0">
                        <a:lnSpc>
                          <a:spcPct val="10000"/>
                        </a:lnSpc>
                      </a:pPr>
                      <a:endParaRPr lang="en-US" altLang="en-US" sz="100" dirty="0"/>
                    </a:p>
                    <a:p>
                      <a:pPr marL="631825" algn="l" rtl="0" eaLnBrk="0">
                        <a:lnSpc>
                          <a:spcPct val="93000"/>
                        </a:lnSpc>
                      </a:pP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Tensile strength</a:t>
                      </a:r>
                      <a:r>
                        <a:rPr lang="en-US"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(σ</a:t>
                      </a:r>
                      <a:r>
                        <a:rPr sz="2000" kern="0" spc="50" baseline="-17000" dirty="0">
                          <a:solidFill>
                            <a:srgbClr val="3A3B39">
                              <a:alpha val="100000"/>
                            </a:srgbClr>
                          </a:solidFill>
                          <a:latin typeface="微软雅黑" panose="020B0503020204020204" charset="-122"/>
                          <a:ea typeface="微软雅黑" panose="020B0503020204020204" charset="-122"/>
                          <a:cs typeface="微软雅黑" panose="020B0503020204020204" charset="-122"/>
                        </a:rPr>
                        <a:t>b</a:t>
                      </a:r>
                      <a:r>
                        <a:rPr sz="1900"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MPa</a:t>
                      </a:r>
                      <a:r>
                        <a:rPr sz="1900"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9000"/>
                        </a:lnSpc>
                      </a:pPr>
                      <a:endParaRPr lang="en-US" altLang="en-US" sz="1000" dirty="0"/>
                    </a:p>
                    <a:p>
                      <a:pPr algn="l" rtl="0" eaLnBrk="0">
                        <a:lnSpc>
                          <a:spcPct val="119000"/>
                        </a:lnSpc>
                      </a:pPr>
                      <a:endParaRPr lang="en-US" altLang="en-US" sz="1000" dirty="0"/>
                    </a:p>
                    <a:p>
                      <a:pPr algn="l" rtl="0" eaLnBrk="0">
                        <a:lnSpc>
                          <a:spcPct val="120000"/>
                        </a:lnSpc>
                      </a:pPr>
                      <a:endParaRPr lang="en-US" altLang="en-US" sz="1000" dirty="0"/>
                    </a:p>
                    <a:p>
                      <a:pPr marL="476250" indent="155575" algn="l" rtl="0" eaLnBrk="0">
                        <a:lnSpc>
                          <a:spcPct val="102000"/>
                        </a:lnSpc>
                        <a:spcBef>
                          <a:spcPts val="0"/>
                        </a:spcBef>
                      </a:pPr>
                      <a:r>
                        <a:rPr lang="en-US"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Y</a:t>
                      </a: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ield</a:t>
                      </a: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(σ</a:t>
                      </a:r>
                      <a:r>
                        <a:rPr sz="2000" kern="0" spc="-80" baseline="-21000" dirty="0">
                          <a:solidFill>
                            <a:srgbClr val="3A3B39">
                              <a:alpha val="100000"/>
                            </a:srgbClr>
                          </a:solidFill>
                          <a:latin typeface="微软雅黑" panose="020B0503020204020204" charset="-122"/>
                          <a:ea typeface="微软雅黑" panose="020B0503020204020204" charset="-122"/>
                          <a:cs typeface="微软雅黑" panose="020B0503020204020204" charset="-122"/>
                        </a:rPr>
                        <a:t>P0.2</a:t>
                      </a: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/MPa）</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9000"/>
                        </a:lnSpc>
                      </a:pPr>
                      <a:endParaRPr lang="en-US" altLang="en-US" sz="1000" dirty="0"/>
                    </a:p>
                    <a:p>
                      <a:pPr algn="l" rtl="0" eaLnBrk="0">
                        <a:lnSpc>
                          <a:spcPct val="119000"/>
                        </a:lnSpc>
                      </a:pPr>
                      <a:endParaRPr lang="en-US" altLang="en-US" sz="1000" dirty="0"/>
                    </a:p>
                    <a:p>
                      <a:pPr algn="l" rtl="0" eaLnBrk="0">
                        <a:lnSpc>
                          <a:spcPct val="119000"/>
                        </a:lnSpc>
                      </a:pPr>
                      <a:endParaRPr lang="en-US" altLang="en-US" sz="1000" dirty="0"/>
                    </a:p>
                    <a:p>
                      <a:pPr lvl="1" algn="r" rtl="0" eaLnBrk="0">
                        <a:lnSpc>
                          <a:spcPct val="10000"/>
                        </a:lnSpc>
                      </a:pPr>
                      <a:r>
                        <a:rPr lang="en-US"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Elongation</a:t>
                      </a:r>
                      <a:r>
                        <a:rPr sz="1600" kern="0" spc="-9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6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9000"/>
                        </a:lnSpc>
                      </a:pPr>
                      <a:endParaRPr lang="en-US" altLang="en-US" sz="1000" dirty="0"/>
                    </a:p>
                    <a:p>
                      <a:pPr algn="l" rtl="0" eaLnBrk="0">
                        <a:lnSpc>
                          <a:spcPct val="119000"/>
                        </a:lnSpc>
                      </a:pPr>
                      <a:endParaRPr lang="en-US" altLang="en-US" sz="1000" dirty="0"/>
                    </a:p>
                    <a:p>
                      <a:pPr algn="l" rtl="0" eaLnBrk="0">
                        <a:lnSpc>
                          <a:spcPct val="119000"/>
                        </a:lnSpc>
                      </a:pPr>
                      <a:endParaRPr lang="en-US" altLang="en-US" sz="1000" dirty="0"/>
                    </a:p>
                    <a:p>
                      <a:pPr algn="l" rtl="0" eaLnBrk="0">
                        <a:lnSpc>
                          <a:spcPct val="10000"/>
                        </a:lnSpc>
                      </a:pPr>
                      <a:r>
                        <a:rPr lang="en-US" altLang="en-US" sz="1900" dirty="0"/>
                        <a:t>          Hardness</a:t>
                      </a:r>
                      <a:endParaRPr lang="en-US" altLang="en-US" sz="1900" dirty="0"/>
                    </a:p>
                    <a:p>
                      <a:pPr marL="783590" algn="l" rtl="0" eaLnBrk="0">
                        <a:lnSpc>
                          <a:spcPts val="2400"/>
                        </a:lnSpc>
                      </a:pPr>
                      <a:r>
                        <a:rPr sz="1800" kern="0" spc="-130" dirty="0">
                          <a:solidFill>
                            <a:srgbClr val="3A3B39">
                              <a:alpha val="100000"/>
                            </a:srgbClr>
                          </a:solidFill>
                          <a:latin typeface="微软雅黑" panose="020B0503020204020204" charset="-122"/>
                          <a:ea typeface="微软雅黑" panose="020B0503020204020204" charset="-122"/>
                          <a:cs typeface="微软雅黑" panose="020B0503020204020204" charset="-122"/>
                        </a:rPr>
                        <a:t>（HRC）</a:t>
                      </a:r>
                      <a:endParaRPr lang="en-US" altLang="en-US" sz="1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r>
              <a:tr h="1626235">
                <a:tc>
                  <a:txBody>
                    <a:bodyPr/>
                    <a:lstStyle/>
                    <a:p>
                      <a:pPr algn="l" rtl="0" eaLnBrk="0">
                        <a:lnSpc>
                          <a:spcPct val="114000"/>
                        </a:lnSpc>
                      </a:pPr>
                      <a:endParaRPr lang="en-US" altLang="en-US" sz="1000" dirty="0"/>
                    </a:p>
                    <a:p>
                      <a:pPr algn="l" rtl="0" eaLnBrk="0">
                        <a:lnSpc>
                          <a:spcPct val="114000"/>
                        </a:lnSpc>
                      </a:pPr>
                      <a:endParaRPr lang="en-US" altLang="en-US" sz="1000" dirty="0"/>
                    </a:p>
                    <a:p>
                      <a:pPr algn="l" rtl="0" eaLnBrk="0">
                        <a:lnSpc>
                          <a:spcPct val="114000"/>
                        </a:lnSpc>
                      </a:pPr>
                      <a:endParaRPr lang="en-US" altLang="en-US" sz="1000" dirty="0"/>
                    </a:p>
                    <a:p>
                      <a:pPr algn="l" rtl="0" eaLnBrk="0">
                        <a:lnSpc>
                          <a:spcPct val="115000"/>
                        </a:lnSpc>
                      </a:pPr>
                      <a:r>
                        <a:rPr lang="en-US"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   </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Conten</a:t>
                      </a:r>
                      <a:r>
                        <a:rPr lang="en-US"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t</a:t>
                      </a:r>
                      <a:r>
                        <a:rPr sz="1900" b="1" kern="0" spc="23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r>
                        <a:rPr sz="1900" b="1"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wt</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5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marL="864870" algn="l" rtl="0" eaLnBrk="0">
                        <a:lnSpc>
                          <a:spcPct val="88000"/>
                        </a:lnSpc>
                        <a:spcBef>
                          <a:spcPts val="5"/>
                        </a:spcBef>
                      </a:pP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1400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5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marL="865505" algn="l" rtl="0" eaLnBrk="0">
                        <a:lnSpc>
                          <a:spcPct val="88000"/>
                        </a:lnSpc>
                        <a:spcBef>
                          <a:spcPts val="5"/>
                        </a:spcBef>
                      </a:pP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1100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5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marL="1014730" algn="l" rtl="0" eaLnBrk="0">
                        <a:lnSpc>
                          <a:spcPct val="88000"/>
                        </a:lnSpc>
                        <a:spcBef>
                          <a:spcPts val="5"/>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12</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6000"/>
                        </a:lnSpc>
                      </a:pPr>
                      <a:endParaRPr lang="en-US" altLang="en-US" sz="1000" dirty="0"/>
                    </a:p>
                    <a:p>
                      <a:pPr algn="l" rtl="0" eaLnBrk="0">
                        <a:lnSpc>
                          <a:spcPct val="117000"/>
                        </a:lnSpc>
                      </a:pPr>
                      <a:endParaRPr lang="en-US" altLang="en-US" sz="1000" dirty="0"/>
                    </a:p>
                    <a:p>
                      <a:pPr algn="l" rtl="0" eaLnBrk="0">
                        <a:lnSpc>
                          <a:spcPct val="117000"/>
                        </a:lnSpc>
                      </a:pPr>
                      <a:endParaRPr lang="en-US" altLang="en-US" sz="1000" dirty="0"/>
                    </a:p>
                    <a:p>
                      <a:pPr algn="l" rtl="0" eaLnBrk="0">
                        <a:lnSpc>
                          <a:spcPct val="117000"/>
                        </a:lnSpc>
                      </a:pPr>
                      <a:endParaRPr lang="en-US" altLang="en-US" sz="1000" dirty="0"/>
                    </a:p>
                    <a:p>
                      <a:pPr marL="989965" algn="l" rtl="0" eaLnBrk="0">
                        <a:lnSpc>
                          <a:spcPct val="86000"/>
                        </a:lnSpc>
                        <a:spcBef>
                          <a:spcPts val="5"/>
                        </a:spcBef>
                      </a:pPr>
                      <a:r>
                        <a:rPr sz="1900" kern="0" spc="40" dirty="0">
                          <a:solidFill>
                            <a:srgbClr val="3A3B39">
                              <a:alpha val="100000"/>
                            </a:srgbClr>
                          </a:solidFill>
                          <a:latin typeface="微软雅黑" panose="020B0503020204020204" charset="-122"/>
                          <a:ea typeface="微软雅黑" panose="020B0503020204020204" charset="-122"/>
                          <a:cs typeface="微软雅黑" panose="020B0503020204020204" charset="-122"/>
                        </a:rPr>
                        <a:t>47</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bl>
          </a:graphicData>
        </a:graphic>
      </p:graphicFrame>
      <p:sp>
        <p:nvSpPr>
          <p:cNvPr id="130" name="textbox 130"/>
          <p:cNvSpPr/>
          <p:nvPr/>
        </p:nvSpPr>
        <p:spPr>
          <a:xfrm>
            <a:off x="1868424" y="2775966"/>
            <a:ext cx="8435975" cy="2176779"/>
          </a:xfrm>
          <a:prstGeom prst="rect">
            <a:avLst/>
          </a:prstGeom>
          <a:solidFill>
            <a:srgbClr val="000000">
              <a:alpha val="69803"/>
            </a:srgbClr>
          </a:solidFill>
        </p:spPr>
        <p:txBody>
          <a:bodyPr vert="horz" wrap="square" lIns="0" tIns="0" rIns="0" bIns="0"/>
          <a:lstStyle/>
          <a:p>
            <a:pPr algn="l" rtl="0" eaLnBrk="0">
              <a:lnSpc>
                <a:spcPct val="112000"/>
              </a:lnSpc>
            </a:pPr>
            <a:endParaRPr lang="en-US" altLang="en-US" sz="1000" dirty="0"/>
          </a:p>
          <a:p>
            <a:pPr algn="l" rtl="0" eaLnBrk="0">
              <a:lnSpc>
                <a:spcPct val="112000"/>
              </a:lnSpc>
            </a:pPr>
            <a:endParaRPr lang="en-US" altLang="en-US" sz="1000" dirty="0"/>
          </a:p>
          <a:p>
            <a:pPr algn="l" rtl="0" eaLnBrk="0">
              <a:lnSpc>
                <a:spcPct val="112000"/>
              </a:lnSpc>
            </a:pPr>
            <a:endParaRPr lang="en-US" altLang="en-US" sz="1000" dirty="0"/>
          </a:p>
          <a:p>
            <a:pPr algn="l" rtl="0" eaLnBrk="0">
              <a:lnSpc>
                <a:spcPct val="112000"/>
              </a:lnSpc>
            </a:pPr>
            <a:endParaRPr lang="en-US" altLang="en-US" sz="1000" dirty="0"/>
          </a:p>
          <a:p>
            <a:pPr marL="796925" algn="l" rtl="0" eaLnBrk="0">
              <a:lnSpc>
                <a:spcPct val="84000"/>
              </a:lnSpc>
              <a:spcBef>
                <a:spcPts val="0"/>
              </a:spcBef>
              <a:tabLst>
                <a:tab pos="1268730" algn="l"/>
              </a:tabLst>
            </a:pPr>
            <a:r>
              <a:rPr sz="6000" kern="0" spc="0" dirty="0">
                <a:solidFill>
                  <a:srgbClr val="FFFFFF">
                    <a:alpha val="100000"/>
                  </a:srgbClr>
                </a:solidFill>
                <a:latin typeface="微软雅黑" panose="020B0503020204020204" charset="-122"/>
                <a:ea typeface="微软雅黑" panose="020B0503020204020204" charset="-122"/>
                <a:cs typeface="微软雅黑" panose="020B0503020204020204" charset="-122"/>
              </a:rPr>
              <a:t>	</a:t>
            </a:r>
            <a:r>
              <a:rPr sz="6000" kern="0" spc="-100" dirty="0">
                <a:solidFill>
                  <a:srgbClr val="FFFFFF">
                    <a:alpha val="100000"/>
                  </a:srgbClr>
                </a:solidFill>
                <a:latin typeface="微软雅黑" panose="020B0503020204020204" charset="-122"/>
                <a:ea typeface="微软雅黑" panose="020B0503020204020204" charset="-122"/>
                <a:cs typeface="微软雅黑" panose="020B0503020204020204" charset="-122"/>
              </a:rPr>
              <a:t>In718</a:t>
            </a:r>
            <a:endParaRPr lang="en-US" altLang="en-US" sz="6000" dirty="0"/>
          </a:p>
        </p:txBody>
      </p:sp>
      <p:sp>
        <p:nvSpPr>
          <p:cNvPr id="132" name="path"/>
          <p:cNvSpPr/>
          <p:nvPr/>
        </p:nvSpPr>
        <p:spPr>
          <a:xfrm>
            <a:off x="2522982" y="3154679"/>
            <a:ext cx="142494" cy="1439418"/>
          </a:xfrm>
          <a:custGeom>
            <a:avLst/>
            <a:gdLst/>
            <a:ahLst/>
            <a:cxnLst/>
            <a:rect l="0" t="0" r="0" b="0"/>
            <a:pathLst>
              <a:path w="224" h="2266">
                <a:moveTo>
                  <a:pt x="0" y="2266"/>
                </a:moveTo>
                <a:lnTo>
                  <a:pt x="224" y="2266"/>
                </a:lnTo>
                <a:lnTo>
                  <a:pt x="224" y="0"/>
                </a:lnTo>
                <a:lnTo>
                  <a:pt x="0" y="0"/>
                </a:lnTo>
                <a:lnTo>
                  <a:pt x="0" y="2266"/>
                </a:lnTo>
                <a:close/>
              </a:path>
            </a:pathLst>
          </a:custGeom>
          <a:solidFill>
            <a:srgbClr val="FFFFFF">
              <a:alpha val="100000"/>
            </a:srgbClr>
          </a:solidFill>
          <a:ln cap="flat">
            <a:noFill/>
            <a:prstDash val="solid"/>
            <a:miter lim="0"/>
          </a:ln>
        </p:spPr>
        <p:txBody>
          <a:bodyPr rtlCol="0"/>
          <a:lstStyle/>
          <a:p>
            <a:pPr algn="ctr"/>
            <a:endParaRPr lang="zh-CN" altLang="en-US"/>
          </a:p>
        </p:txBody>
      </p:sp>
      <p:sp>
        <p:nvSpPr>
          <p:cNvPr id="134" name="textbox 134"/>
          <p:cNvSpPr/>
          <p:nvPr/>
        </p:nvSpPr>
        <p:spPr>
          <a:xfrm>
            <a:off x="1855470" y="1179830"/>
            <a:ext cx="10188575" cy="1377315"/>
          </a:xfrm>
          <a:prstGeom prst="rect">
            <a:avLst/>
          </a:prstGeom>
        </p:spPr>
        <p:txBody>
          <a:bodyPr vert="horz" wrap="square" lIns="0" tIns="0" rIns="0" bIns="0"/>
          <a:lstStyle/>
          <a:p>
            <a:pPr algn="l" rtl="0" eaLnBrk="0">
              <a:lnSpc>
                <a:spcPct val="145000"/>
              </a:lnSpc>
            </a:pPr>
            <a:endParaRPr lang="en-US" altLang="en-US" sz="1000" dirty="0"/>
          </a:p>
          <a:p>
            <a:pPr marL="154940" algn="l" rtl="0" eaLnBrk="0">
              <a:lnSpc>
                <a:spcPct val="97000"/>
              </a:lnSpc>
              <a:spcBef>
                <a:spcPts val="0"/>
              </a:spcBef>
              <a:tabLst>
                <a:tab pos="679450" algn="l"/>
              </a:tabLst>
            </a:pPr>
            <a:r>
              <a:rPr sz="72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7200"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rPr>
              <a:t>SLM</a:t>
            </a:r>
            <a:r>
              <a:rPr lang="en-US" sz="7200"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4000"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Physical properties of materials</a:t>
            </a:r>
            <a:endParaRPr lang="en-US" altLang="en-US" sz="4000" dirty="0"/>
          </a:p>
        </p:txBody>
      </p:sp>
      <p:sp>
        <p:nvSpPr>
          <p:cNvPr id="136" name="path"/>
          <p:cNvSpPr/>
          <p:nvPr/>
        </p:nvSpPr>
        <p:spPr>
          <a:xfrm>
            <a:off x="1868424" y="1192530"/>
            <a:ext cx="142494" cy="1256538"/>
          </a:xfrm>
          <a:custGeom>
            <a:avLst/>
            <a:gdLst/>
            <a:ahLst/>
            <a:cxnLst/>
            <a:rect l="0" t="0" r="0" b="0"/>
            <a:pathLst>
              <a:path w="224" h="1978">
                <a:moveTo>
                  <a:pt x="0" y="1978"/>
                </a:moveTo>
                <a:lnTo>
                  <a:pt x="224" y="1978"/>
                </a:lnTo>
                <a:lnTo>
                  <a:pt x="224" y="0"/>
                </a:lnTo>
                <a:lnTo>
                  <a:pt x="0" y="0"/>
                </a:lnTo>
                <a:lnTo>
                  <a:pt x="0" y="1978"/>
                </a:lnTo>
                <a:close/>
              </a:path>
            </a:pathLst>
          </a:custGeom>
          <a:solidFill>
            <a:srgbClr val="3A3B39">
              <a:alpha val="100000"/>
            </a:srgbClr>
          </a:solidFill>
          <a:ln cap="flat">
            <a:noFill/>
            <a:prstDash val="solid"/>
            <a:miter lim="0"/>
          </a:ln>
        </p:spPr>
        <p:txBody>
          <a:bodyPr rtlCol="0"/>
          <a:lstStyle/>
          <a:p>
            <a:pPr algn="ctr"/>
            <a:endParaRPr lang="zh-CN" altLang="en-US"/>
          </a:p>
        </p:txBody>
      </p:sp>
      <p:pic>
        <p:nvPicPr>
          <p:cNvPr id="2" name="图片 1"/>
          <p:cNvPicPr>
            <a:picLocks noChangeAspect="1"/>
          </p:cNvPicPr>
          <p:nvPr>
            <p:custDataLst>
              <p:tags r:id="rId1"/>
            </p:custDataLst>
          </p:nvPr>
        </p:nvPicPr>
        <p:blipFill>
          <a:blip r:embed="rId2"/>
          <a:stretch>
            <a:fillRect/>
          </a:stretch>
        </p:blipFill>
        <p:spPr>
          <a:xfrm>
            <a:off x="19723735" y="740410"/>
            <a:ext cx="2505075" cy="17145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4" name="table 144"/>
          <p:cNvGraphicFramePr>
            <a:graphicFrameLocks noGrp="1"/>
          </p:cNvGraphicFramePr>
          <p:nvPr/>
        </p:nvGraphicFramePr>
        <p:xfrm>
          <a:off x="10864088" y="2769869"/>
          <a:ext cx="11364595" cy="4530725"/>
        </p:xfrm>
        <a:graphic>
          <a:graphicData uri="http://schemas.openxmlformats.org/drawingml/2006/table">
            <a:tbl>
              <a:tblPr/>
              <a:tblGrid>
                <a:gridCol w="2072005"/>
                <a:gridCol w="1718309"/>
                <a:gridCol w="1892300"/>
                <a:gridCol w="1891664"/>
                <a:gridCol w="1892300"/>
                <a:gridCol w="1898014"/>
              </a:tblGrid>
              <a:tr h="909955">
                <a:tc gridSpan="6">
                  <a:txBody>
                    <a:bodyPr/>
                    <a:lstStyle/>
                    <a:p>
                      <a:pPr algn="l" rtl="0" eaLnBrk="0">
                        <a:lnSpc>
                          <a:spcPct val="105000"/>
                        </a:lnSpc>
                      </a:pPr>
                      <a:endParaRPr lang="en-US" altLang="en-US" sz="1000" dirty="0"/>
                    </a:p>
                    <a:p>
                      <a:pPr algn="l" rtl="0" eaLnBrk="0">
                        <a:lnSpc>
                          <a:spcPct val="106000"/>
                        </a:lnSpc>
                      </a:pPr>
                      <a:endParaRPr lang="en-US" altLang="en-US" sz="1000" dirty="0"/>
                    </a:p>
                    <a:p>
                      <a:pPr marL="5229860" algn="l" rtl="0" eaLnBrk="0">
                        <a:lnSpc>
                          <a:spcPct val="97000"/>
                        </a:lnSpc>
                        <a:spcBef>
                          <a:spcPts val="5"/>
                        </a:spcBef>
                      </a:pPr>
                      <a:r>
                        <a:rPr sz="2400" b="1"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Ingredient list</a:t>
                      </a:r>
                      <a:endParaRPr lang="en-US" altLang="en-US" sz="24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r>
              <a:tr h="903605">
                <a:tc>
                  <a:txBody>
                    <a:bodyPr/>
                    <a:lstStyle/>
                    <a:p>
                      <a:pPr algn="l" rtl="0" eaLnBrk="0">
                        <a:lnSpc>
                          <a:spcPct val="111000"/>
                        </a:lnSpc>
                      </a:pPr>
                      <a:endParaRPr lang="en-US" altLang="en-US" sz="1000" dirty="0"/>
                    </a:p>
                    <a:p>
                      <a:pPr algn="ctr" rtl="0" eaLnBrk="0">
                        <a:lnSpc>
                          <a:spcPct val="111000"/>
                        </a:lnSpc>
                      </a:pPr>
                      <a:r>
                        <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rPr>
                        <a:t>Element</a:t>
                      </a:r>
                      <a:endPar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3000"/>
                        </a:lnSpc>
                      </a:pPr>
                      <a:endParaRPr lang="en-US" altLang="en-US" sz="1000" dirty="0"/>
                    </a:p>
                    <a:p>
                      <a:pPr algn="l" rtl="0" eaLnBrk="0">
                        <a:lnSpc>
                          <a:spcPct val="113000"/>
                        </a:lnSpc>
                      </a:pPr>
                      <a:endParaRPr lang="en-US" altLang="en-US" sz="1000" dirty="0"/>
                    </a:p>
                    <a:p>
                      <a:pPr marL="833755" algn="l" rtl="0" eaLnBrk="0">
                        <a:lnSpc>
                          <a:spcPct val="89000"/>
                        </a:lnSpc>
                        <a:spcBef>
                          <a:spcPts val="0"/>
                        </a:spcBef>
                      </a:pPr>
                      <a:r>
                        <a:rPr sz="1900"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Ni</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4000"/>
                        </a:lnSpc>
                      </a:pPr>
                      <a:endParaRPr lang="en-US" altLang="en-US" sz="1000" dirty="0"/>
                    </a:p>
                    <a:p>
                      <a:pPr algn="l" rtl="0" eaLnBrk="0">
                        <a:lnSpc>
                          <a:spcPct val="115000"/>
                        </a:lnSpc>
                      </a:pPr>
                      <a:endParaRPr lang="en-US" altLang="en-US" sz="1000" dirty="0"/>
                    </a:p>
                    <a:p>
                      <a:pPr algn="l" rtl="0" eaLnBrk="0">
                        <a:lnSpc>
                          <a:spcPct val="10000"/>
                        </a:lnSpc>
                      </a:pPr>
                      <a:endParaRPr lang="en-US" altLang="en-US" sz="100" dirty="0"/>
                    </a:p>
                    <a:p>
                      <a:pPr marL="825500" algn="l" rtl="0" eaLnBrk="0">
                        <a:lnSpc>
                          <a:spcPct val="87000"/>
                        </a:lnSpc>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Cr</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2000"/>
                        </a:lnSpc>
                      </a:pPr>
                      <a:endParaRPr lang="en-US" altLang="en-US" sz="1000" dirty="0"/>
                    </a:p>
                    <a:p>
                      <a:pPr algn="l" rtl="0" eaLnBrk="0">
                        <a:lnSpc>
                          <a:spcPct val="112000"/>
                        </a:lnSpc>
                      </a:pPr>
                      <a:endParaRPr lang="en-US" altLang="en-US" sz="1000" dirty="0"/>
                    </a:p>
                    <a:p>
                      <a:pPr marL="786765" algn="l" rtl="0" eaLnBrk="0">
                        <a:lnSpc>
                          <a:spcPct val="90000"/>
                        </a:lnSpc>
                        <a:spcBef>
                          <a:spcPts val="5"/>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Nb</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5000"/>
                        </a:lnSpc>
                      </a:pPr>
                      <a:endParaRPr lang="en-US" altLang="en-US" sz="1000" dirty="0"/>
                    </a:p>
                    <a:p>
                      <a:pPr algn="l" rtl="0" eaLnBrk="0">
                        <a:lnSpc>
                          <a:spcPct val="116000"/>
                        </a:lnSpc>
                      </a:pPr>
                      <a:endParaRPr lang="en-US" altLang="en-US" sz="1000" dirty="0"/>
                    </a:p>
                    <a:p>
                      <a:pPr algn="l" rtl="0" eaLnBrk="0">
                        <a:lnSpc>
                          <a:spcPct val="9000"/>
                        </a:lnSpc>
                      </a:pPr>
                      <a:endParaRPr lang="en-US" altLang="en-US" sz="100" dirty="0"/>
                    </a:p>
                    <a:p>
                      <a:pPr marL="766445" algn="l" rtl="0" eaLnBrk="0">
                        <a:lnSpc>
                          <a:spcPct val="86000"/>
                        </a:lnSpc>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Mo</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5000"/>
                        </a:lnSpc>
                      </a:pPr>
                      <a:endParaRPr lang="en-US" altLang="en-US" sz="1000" dirty="0"/>
                    </a:p>
                    <a:p>
                      <a:pPr algn="l" rtl="0" eaLnBrk="0">
                        <a:lnSpc>
                          <a:spcPct val="116000"/>
                        </a:lnSpc>
                      </a:pPr>
                      <a:endParaRPr lang="en-US" altLang="en-US" sz="1000" dirty="0"/>
                    </a:p>
                    <a:p>
                      <a:pPr algn="l" rtl="0" eaLnBrk="0">
                        <a:lnSpc>
                          <a:spcPct val="9000"/>
                        </a:lnSpc>
                      </a:pPr>
                      <a:endParaRPr lang="en-US" altLang="en-US" sz="100" dirty="0"/>
                    </a:p>
                    <a:p>
                      <a:pPr marL="831850" algn="l" rtl="0" eaLnBrk="0">
                        <a:lnSpc>
                          <a:spcPct val="86000"/>
                        </a:lnSpc>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Fe</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r>
              <a:tr h="903605">
                <a:tc>
                  <a:txBody>
                    <a:bodyPr/>
                    <a:lstStyle/>
                    <a:p>
                      <a:pPr algn="l" rtl="0" eaLnBrk="0">
                        <a:lnSpc>
                          <a:spcPct val="111000"/>
                        </a:lnSpc>
                      </a:pPr>
                      <a:endParaRPr lang="en-US" altLang="en-US" sz="1000" dirty="0"/>
                    </a:p>
                    <a:p>
                      <a:pPr algn="l" rtl="0" eaLnBrk="0">
                        <a:lnSpc>
                          <a:spcPct val="111000"/>
                        </a:lnSpc>
                      </a:pPr>
                      <a:endParaRPr lang="en-US" altLang="en-US" sz="1000" dirty="0"/>
                    </a:p>
                    <a:p>
                      <a:pPr marL="149860" algn="l" rtl="0" eaLnBrk="0">
                        <a:lnSpc>
                          <a:spcPct val="99000"/>
                        </a:lnSpc>
                        <a:spcBef>
                          <a:spcPts val="0"/>
                        </a:spcBef>
                      </a:pP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Content</a:t>
                      </a:r>
                      <a:r>
                        <a:rPr sz="1900" b="1" kern="0" spc="23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r>
                        <a:rPr sz="1900" b="1"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wt</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2000"/>
                        </a:lnSpc>
                      </a:pPr>
                      <a:endParaRPr lang="en-US" altLang="en-US" sz="1000" dirty="0"/>
                    </a:p>
                    <a:p>
                      <a:pPr algn="l" rtl="0" eaLnBrk="0">
                        <a:lnSpc>
                          <a:spcPct val="112000"/>
                        </a:lnSpc>
                      </a:pPr>
                      <a:endParaRPr lang="en-US" altLang="en-US" sz="1000" dirty="0"/>
                    </a:p>
                    <a:p>
                      <a:pPr marL="756920" algn="l" rtl="0" eaLnBrk="0">
                        <a:lnSpc>
                          <a:spcPct val="90000"/>
                        </a:lnSpc>
                        <a:spcBef>
                          <a:spcPts val="5"/>
                        </a:spcBef>
                      </a:pP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Bal</a:t>
                      </a:r>
                      <a:r>
                        <a:rPr sz="1900" kern="0" spc="4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5000"/>
                        </a:lnSpc>
                      </a:pPr>
                      <a:endParaRPr lang="en-US" altLang="en-US" sz="1000" dirty="0"/>
                    </a:p>
                    <a:p>
                      <a:pPr algn="l" rtl="0" eaLnBrk="0">
                        <a:lnSpc>
                          <a:spcPct val="115000"/>
                        </a:lnSpc>
                      </a:pPr>
                      <a:endParaRPr lang="en-US" altLang="en-US" sz="1000" dirty="0"/>
                    </a:p>
                    <a:p>
                      <a:pPr marL="359410" algn="l" rtl="0" eaLnBrk="0">
                        <a:lnSpc>
                          <a:spcPct val="87000"/>
                        </a:lnSpc>
                        <a:spcBef>
                          <a:spcPts val="0"/>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20.0~23.0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5000"/>
                        </a:lnSpc>
                      </a:pPr>
                      <a:endParaRPr lang="en-US" altLang="en-US" sz="1000" dirty="0"/>
                    </a:p>
                    <a:p>
                      <a:pPr algn="l" rtl="0" eaLnBrk="0">
                        <a:lnSpc>
                          <a:spcPct val="115000"/>
                        </a:lnSpc>
                      </a:pPr>
                      <a:endParaRPr lang="en-US" altLang="en-US" sz="1000" dirty="0"/>
                    </a:p>
                    <a:p>
                      <a:pPr marL="510540" algn="l" rtl="0" eaLnBrk="0">
                        <a:lnSpc>
                          <a:spcPct val="87000"/>
                        </a:lnSpc>
                        <a:spcBef>
                          <a:spcPts val="0"/>
                        </a:spcBef>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3.2~4.2</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4000"/>
                        </a:lnSpc>
                      </a:pPr>
                      <a:endParaRPr lang="en-US" altLang="en-US" sz="1000" dirty="0"/>
                    </a:p>
                    <a:p>
                      <a:pPr algn="l" rtl="0" eaLnBrk="0">
                        <a:lnSpc>
                          <a:spcPct val="114000"/>
                        </a:lnSpc>
                      </a:pPr>
                      <a:endParaRPr lang="en-US" altLang="en-US" sz="1000" dirty="0"/>
                    </a:p>
                    <a:p>
                      <a:pPr marL="641985" algn="l" rtl="0" eaLnBrk="0">
                        <a:lnSpc>
                          <a:spcPct val="88000"/>
                        </a:lnSpc>
                        <a:spcBef>
                          <a:spcPts val="0"/>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8~10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630555" algn="l" rtl="0" eaLnBrk="0">
                        <a:lnSpc>
                          <a:spcPts val="2560"/>
                        </a:lnSpc>
                        <a:spcBef>
                          <a:spcPts val="0"/>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≤5.00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r h="903605">
                <a:tc>
                  <a:txBody>
                    <a:bodyPr/>
                    <a:lstStyle/>
                    <a:p>
                      <a:pPr algn="l" rtl="0" eaLnBrk="0">
                        <a:lnSpc>
                          <a:spcPct val="111000"/>
                        </a:lnSpc>
                      </a:pPr>
                      <a:endParaRPr lang="en-US" altLang="en-US" sz="1000" dirty="0"/>
                    </a:p>
                    <a:p>
                      <a:pPr algn="l" rtl="0" eaLnBrk="0">
                        <a:lnSpc>
                          <a:spcPct val="111000"/>
                        </a:lnSpc>
                      </a:pPr>
                      <a:endParaRPr lang="en-US" altLang="en-US" sz="1000" dirty="0"/>
                    </a:p>
                    <a:p>
                      <a:pPr marL="567055" algn="l" rtl="0" eaLnBrk="0">
                        <a:lnSpc>
                          <a:spcPts val="2330"/>
                        </a:lnSpc>
                        <a:spcBef>
                          <a:spcPts val="5"/>
                        </a:spcBef>
                      </a:pPr>
                      <a:r>
                        <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rPr>
                        <a:t>Element</a:t>
                      </a:r>
                      <a:endPar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3000"/>
                        </a:lnSpc>
                      </a:pPr>
                      <a:endParaRPr lang="en-US" altLang="en-US" sz="1000" dirty="0"/>
                    </a:p>
                    <a:p>
                      <a:pPr algn="l" rtl="0" eaLnBrk="0">
                        <a:lnSpc>
                          <a:spcPct val="113000"/>
                        </a:lnSpc>
                      </a:pPr>
                      <a:endParaRPr lang="en-US" altLang="en-US" sz="1000" dirty="0"/>
                    </a:p>
                    <a:p>
                      <a:pPr marL="844550" algn="l" rtl="0" eaLnBrk="0">
                        <a:lnSpc>
                          <a:spcPct val="89000"/>
                        </a:lnSpc>
                        <a:spcBef>
                          <a:spcPts val="5"/>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Ti</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2000"/>
                        </a:lnSpc>
                      </a:pPr>
                      <a:endParaRPr lang="en-US" altLang="en-US" sz="1000" dirty="0"/>
                    </a:p>
                    <a:p>
                      <a:pPr algn="l" rtl="0" eaLnBrk="0">
                        <a:lnSpc>
                          <a:spcPct val="112000"/>
                        </a:lnSpc>
                      </a:pPr>
                      <a:endParaRPr lang="en-US" altLang="en-US" sz="1000" dirty="0"/>
                    </a:p>
                    <a:p>
                      <a:pPr marL="825500" algn="l" rtl="0" eaLnBrk="0">
                        <a:lnSpc>
                          <a:spcPct val="90000"/>
                        </a:lnSpc>
                        <a:spcBef>
                          <a:spcPts val="5"/>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Al</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5000"/>
                        </a:lnSpc>
                      </a:pPr>
                      <a:endParaRPr lang="en-US" altLang="en-US" sz="1000" dirty="0"/>
                    </a:p>
                    <a:p>
                      <a:pPr algn="l" rtl="0" eaLnBrk="0">
                        <a:lnSpc>
                          <a:spcPct val="115000"/>
                        </a:lnSpc>
                      </a:pPr>
                      <a:endParaRPr lang="en-US" altLang="en-US" sz="1000" dirty="0"/>
                    </a:p>
                    <a:p>
                      <a:pPr marL="792480" algn="l" rtl="0" eaLnBrk="0">
                        <a:lnSpc>
                          <a:spcPct val="87000"/>
                        </a:lnSpc>
                        <a:spcBef>
                          <a:spcPts val="0"/>
                        </a:spcBef>
                      </a:pP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Co</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5000"/>
                        </a:lnSpc>
                      </a:pPr>
                      <a:endParaRPr lang="en-US" altLang="en-US" sz="1000" dirty="0"/>
                    </a:p>
                    <a:p>
                      <a:pPr algn="l" rtl="0" eaLnBrk="0">
                        <a:lnSpc>
                          <a:spcPct val="115000"/>
                        </a:lnSpc>
                      </a:pPr>
                      <a:endParaRPr lang="en-US" altLang="en-US" sz="1000" dirty="0"/>
                    </a:p>
                    <a:p>
                      <a:pPr marL="889635" algn="l" rtl="0" eaLnBrk="0">
                        <a:lnSpc>
                          <a:spcPct val="87000"/>
                        </a:lnSpc>
                        <a:spcBef>
                          <a:spcPts val="0"/>
                        </a:spcBef>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S</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6000"/>
                        </a:lnSpc>
                      </a:pPr>
                      <a:endParaRPr lang="en-US" altLang="en-US" sz="1000" dirty="0"/>
                    </a:p>
                    <a:p>
                      <a:pPr algn="l" rtl="0" eaLnBrk="0">
                        <a:lnSpc>
                          <a:spcPct val="116000"/>
                        </a:lnSpc>
                      </a:pPr>
                      <a:endParaRPr lang="en-US" altLang="en-US" sz="1000" dirty="0"/>
                    </a:p>
                    <a:p>
                      <a:pPr marL="893445" algn="l" rtl="0" eaLnBrk="0">
                        <a:lnSpc>
                          <a:spcPct val="86000"/>
                        </a:lnSpc>
                        <a:spcBef>
                          <a:spcPts val="0"/>
                        </a:spcBef>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P</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r>
              <a:tr h="909955">
                <a:tc>
                  <a:txBody>
                    <a:bodyPr/>
                    <a:lstStyle/>
                    <a:p>
                      <a:pPr algn="l" rtl="0" eaLnBrk="0">
                        <a:lnSpc>
                          <a:spcPct val="111000"/>
                        </a:lnSpc>
                      </a:pPr>
                      <a:endParaRPr lang="en-US" altLang="en-US" sz="1000" dirty="0"/>
                    </a:p>
                    <a:p>
                      <a:pPr algn="l" rtl="0" eaLnBrk="0">
                        <a:lnSpc>
                          <a:spcPct val="111000"/>
                        </a:lnSpc>
                      </a:pPr>
                      <a:endParaRPr lang="en-US" altLang="en-US" sz="1000" dirty="0"/>
                    </a:p>
                    <a:p>
                      <a:pPr marL="149860" algn="l" rtl="0" eaLnBrk="0">
                        <a:lnSpc>
                          <a:spcPct val="99000"/>
                        </a:lnSpc>
                        <a:spcBef>
                          <a:spcPts val="5"/>
                        </a:spcBef>
                      </a:pP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Conten</a:t>
                      </a:r>
                      <a:r>
                        <a:rPr lang="en-US"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t</a:t>
                      </a:r>
                      <a:r>
                        <a:rPr sz="1900" b="1" kern="0" spc="23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r>
                        <a:rPr sz="1900" b="1"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wt</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629920" algn="l" rtl="0" eaLnBrk="0">
                        <a:lnSpc>
                          <a:spcPts val="2560"/>
                        </a:lnSpc>
                        <a:spcBef>
                          <a:spcPts val="5"/>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≤0.40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629920" algn="l" rtl="0" eaLnBrk="0">
                        <a:lnSpc>
                          <a:spcPts val="2560"/>
                        </a:lnSpc>
                        <a:spcBef>
                          <a:spcPts val="5"/>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≤0.40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629920" algn="l" rtl="0" eaLnBrk="0">
                        <a:lnSpc>
                          <a:spcPts val="2560"/>
                        </a:lnSpc>
                        <a:spcBef>
                          <a:spcPts val="5"/>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≤1.00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555625" algn="l" rtl="0" eaLnBrk="0">
                        <a:lnSpc>
                          <a:spcPts val="2560"/>
                        </a:lnSpc>
                        <a:spcBef>
                          <a:spcPts val="5"/>
                        </a:spcBef>
                      </a:pP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≤0.015</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555625" algn="l" rtl="0" eaLnBrk="0">
                        <a:lnSpc>
                          <a:spcPts val="2560"/>
                        </a:lnSpc>
                        <a:spcBef>
                          <a:spcPts val="5"/>
                        </a:spcBef>
                      </a:pP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≤0.015</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bl>
          </a:graphicData>
        </a:graphic>
      </p:graphicFrame>
      <p:graphicFrame>
        <p:nvGraphicFramePr>
          <p:cNvPr id="146" name="table 146"/>
          <p:cNvGraphicFramePr>
            <a:graphicFrameLocks noGrp="1"/>
          </p:cNvGraphicFramePr>
          <p:nvPr/>
        </p:nvGraphicFramePr>
        <p:xfrm>
          <a:off x="1865376" y="5955030"/>
          <a:ext cx="8441055" cy="5812154"/>
        </p:xfrm>
        <a:graphic>
          <a:graphicData uri="http://schemas.openxmlformats.org/drawingml/2006/table">
            <a:tbl>
              <a:tblPr>
                <a:solidFill>
                  <a:srgbClr val="F2F2F2"/>
                </a:solidFill>
              </a:tblPr>
              <a:tblGrid>
                <a:gridCol w="8441055"/>
              </a:tblGrid>
              <a:tr h="715009">
                <a:tc>
                  <a:txBody>
                    <a:bodyPr/>
                    <a:lstStyle/>
                    <a:p>
                      <a:pPr algn="l" rtl="0" eaLnBrk="0">
                        <a:lnSpc>
                          <a:spcPct val="100000"/>
                        </a:lnSpc>
                      </a:pPr>
                      <a:endParaRPr lang="en-US" altLang="en-US" sz="1000" dirty="0"/>
                    </a:p>
                  </a:txBody>
                  <a:tcPr marL="0" marR="0" marT="0" marB="0" vert="horz">
                    <a:lnL w="3175" cap="flat" cmpd="sng" algn="ctr">
                      <a:solidFill>
                        <a:srgbClr val="BFBFBF"/>
                      </a:solidFill>
                      <a:prstDash val="solid"/>
                      <a:round/>
                      <a:headEnd type="none" w="med" len="med"/>
                      <a:tailEnd type="none" w="med" len="med"/>
                    </a:lnL>
                    <a:lnR w="3175" cap="flat" cmpd="sng" algn="ctr">
                      <a:solidFill>
                        <a:srgbClr val="BFBFBF"/>
                      </a:solidFill>
                      <a:prstDash val="solid"/>
                      <a:round/>
                      <a:headEnd type="none" w="med" len="med"/>
                      <a:tailEnd type="none" w="med" len="med"/>
                    </a:lnR>
                    <a:lnT w="3175" cap="flat" cmpd="sng" algn="ctr">
                      <a:solidFill>
                        <a:srgbClr val="BFBFBF"/>
                      </a:solidFill>
                      <a:prstDash val="solid"/>
                      <a:round/>
                      <a:headEnd type="none" w="med" len="med"/>
                      <a:tailEnd type="none" w="med" len="med"/>
                    </a:lnT>
                    <a:lnB w="3175" cap="flat" cmpd="sng" algn="ctr">
                      <a:solidFill>
                        <a:srgbClr val="BFBFBF"/>
                      </a:solidFill>
                      <a:prstDash val="solid"/>
                      <a:round/>
                      <a:headEnd type="none" w="med" len="med"/>
                      <a:tailEnd type="none" w="med" len="med"/>
                    </a:lnB>
                    <a:solidFill>
                      <a:srgbClr val="D9D9D9"/>
                    </a:solidFill>
                  </a:tcPr>
                </a:tc>
              </a:tr>
              <a:tr h="5097144">
                <a:tc>
                  <a:txBody>
                    <a:bodyPr/>
                    <a:lstStyle/>
                    <a:p>
                      <a:pPr algn="l" rtl="0" eaLnBrk="0">
                        <a:lnSpc>
                          <a:spcPct val="113000"/>
                        </a:lnSpc>
                      </a:pPr>
                      <a:endParaRPr lang="en-US" altLang="en-US" sz="1000" dirty="0"/>
                    </a:p>
                    <a:p>
                      <a:pPr algn="l" rtl="0" eaLnBrk="0">
                        <a:lnSpc>
                          <a:spcPct val="113000"/>
                        </a:lnSpc>
                      </a:pPr>
                      <a:endParaRPr lang="en-US" altLang="en-US" sz="1000" dirty="0"/>
                    </a:p>
                    <a:p>
                      <a:pPr algn="l" rtl="0" eaLnBrk="0">
                        <a:lnSpc>
                          <a:spcPct val="114000"/>
                        </a:lnSpc>
                      </a:pPr>
                      <a:endParaRPr lang="en-US" altLang="en-US" sz="1000" dirty="0"/>
                    </a:p>
                    <a:p>
                      <a:pPr algn="l" rtl="0" eaLnBrk="0">
                        <a:lnSpc>
                          <a:spcPct val="114000"/>
                        </a:lnSpc>
                      </a:pPr>
                      <a:endParaRPr lang="en-US" altLang="en-US" sz="1000" dirty="0"/>
                    </a:p>
                    <a:p>
                      <a:pPr marL="387350" algn="l" rtl="0" eaLnBrk="0">
                        <a:lnSpc>
                          <a:spcPct val="97000"/>
                        </a:lnSpc>
                        <a:spcBef>
                          <a:spcPts val="5"/>
                        </a:spcBef>
                      </a:pPr>
                      <a:r>
                        <a:rPr sz="2400" kern="0" spc="-10" dirty="0">
                          <a:solidFill>
                            <a:srgbClr val="565856">
                              <a:alpha val="100000"/>
                            </a:srgbClr>
                          </a:solidFill>
                          <a:latin typeface="Arial" panose="020B0604020202020204"/>
                          <a:ea typeface="Arial" panose="020B0604020202020204"/>
                          <a:cs typeface="Arial" panose="020B0604020202020204"/>
                        </a:rPr>
                        <a:t>•    </a:t>
                      </a:r>
                      <a:r>
                        <a:rPr lang="en-US" sz="2400" kern="0" spc="-10" dirty="0">
                          <a:solidFill>
                            <a:srgbClr val="565856">
                              <a:alpha val="100000"/>
                            </a:srgbClr>
                          </a:solidFill>
                          <a:latin typeface="Arial" panose="020B0604020202020204"/>
                          <a:ea typeface="Arial" panose="020B0604020202020204"/>
                          <a:cs typeface="Arial" panose="020B0604020202020204"/>
                        </a:rPr>
                        <a:t>Other Brands</a:t>
                      </a:r>
                      <a:r>
                        <a:rPr sz="2400" b="1" kern="0" spc="-10" dirty="0">
                          <a:solidFill>
                            <a:srgbClr val="565856">
                              <a:alpha val="100000"/>
                            </a:srgbClr>
                          </a:solidFill>
                          <a:latin typeface="微软雅黑" panose="020B0503020204020204" charset="-122"/>
                          <a:ea typeface="微软雅黑" panose="020B0503020204020204" charset="-122"/>
                          <a:cs typeface="微软雅黑" panose="020B0503020204020204" charset="-122"/>
                        </a:rPr>
                        <a:t>:</a:t>
                      </a:r>
                      <a:r>
                        <a:rPr sz="2400" b="1" kern="0" spc="110" dirty="0">
                          <a:solidFill>
                            <a:srgbClr val="565856">
                              <a:alpha val="100000"/>
                            </a:srgbClr>
                          </a:solidFill>
                          <a:latin typeface="微软雅黑" panose="020B0503020204020204" charset="-122"/>
                          <a:ea typeface="微软雅黑" panose="020B0503020204020204" charset="-122"/>
                          <a:cs typeface="微软雅黑" panose="020B0503020204020204" charset="-122"/>
                        </a:rPr>
                        <a:t> </a:t>
                      </a:r>
                      <a:r>
                        <a:rPr sz="2400" kern="0" spc="-10" dirty="0">
                          <a:solidFill>
                            <a:srgbClr val="565856">
                              <a:alpha val="100000"/>
                            </a:srgbClr>
                          </a:solidFill>
                          <a:latin typeface="微软雅黑" panose="020B0503020204020204" charset="-122"/>
                          <a:ea typeface="微软雅黑" panose="020B0503020204020204" charset="-122"/>
                          <a:cs typeface="微软雅黑" panose="020B0503020204020204" charset="-122"/>
                        </a:rPr>
                        <a:t>GH362</a:t>
                      </a:r>
                      <a:r>
                        <a:rPr sz="2400" kern="0" spc="-20" dirty="0">
                          <a:solidFill>
                            <a:srgbClr val="565856">
                              <a:alpha val="100000"/>
                            </a:srgbClr>
                          </a:solidFill>
                          <a:latin typeface="微软雅黑" panose="020B0503020204020204" charset="-122"/>
                          <a:ea typeface="微软雅黑" panose="020B0503020204020204" charset="-122"/>
                          <a:cs typeface="微软雅黑" panose="020B0503020204020204" charset="-122"/>
                        </a:rPr>
                        <a:t>5</a:t>
                      </a:r>
                      <a:endParaRPr lang="en-US" altLang="en-US" sz="2400" dirty="0"/>
                    </a:p>
                    <a:p>
                      <a:pPr algn="l" rtl="0" eaLnBrk="0">
                        <a:lnSpc>
                          <a:spcPct val="165000"/>
                        </a:lnSpc>
                      </a:pPr>
                      <a:endParaRPr lang="en-US" altLang="en-US" sz="1000" dirty="0"/>
                    </a:p>
                    <a:p>
                      <a:pPr marL="387350" algn="l" rtl="0" eaLnBrk="0">
                        <a:lnSpc>
                          <a:spcPct val="88000"/>
                        </a:lnSpc>
                        <a:spcBef>
                          <a:spcPts val="725"/>
                        </a:spcBef>
                      </a:pPr>
                      <a:r>
                        <a:rPr sz="2400" kern="0" spc="-20" dirty="0">
                          <a:solidFill>
                            <a:srgbClr val="565856">
                              <a:alpha val="100000"/>
                            </a:srgbClr>
                          </a:solidFill>
                          <a:latin typeface="Arial" panose="020B0604020202020204"/>
                          <a:ea typeface="Arial" panose="020B0604020202020204"/>
                          <a:cs typeface="Arial" panose="020B0604020202020204"/>
                        </a:rPr>
                        <a:t>•</a:t>
                      </a:r>
                      <a:r>
                        <a:rPr sz="2400" kern="0" spc="30" dirty="0">
                          <a:solidFill>
                            <a:srgbClr val="565856">
                              <a:alpha val="100000"/>
                            </a:srgbClr>
                          </a:solidFill>
                          <a:latin typeface="Arial" panose="020B0604020202020204"/>
                          <a:ea typeface="Arial" panose="020B0604020202020204"/>
                          <a:cs typeface="Arial" panose="020B0604020202020204"/>
                        </a:rPr>
                        <a:t>    </a:t>
                      </a:r>
                      <a:r>
                        <a:rPr lang="en-US" sz="2400" kern="0" spc="30" dirty="0">
                          <a:solidFill>
                            <a:srgbClr val="565856">
                              <a:alpha val="100000"/>
                            </a:srgbClr>
                          </a:solidFill>
                          <a:latin typeface="Arial" panose="020B0604020202020204"/>
                          <a:ea typeface="Arial" panose="020B0604020202020204"/>
                          <a:cs typeface="Arial" panose="020B0604020202020204"/>
                        </a:rPr>
                        <a:t>Density</a:t>
                      </a:r>
                      <a:r>
                        <a:rPr sz="2400" kern="0" spc="-20" dirty="0">
                          <a:solidFill>
                            <a:srgbClr val="565856">
                              <a:alpha val="100000"/>
                            </a:srgbClr>
                          </a:solidFill>
                          <a:latin typeface="微软雅黑" panose="020B0503020204020204" charset="-122"/>
                          <a:ea typeface="微软雅黑" panose="020B0503020204020204" charset="-122"/>
                          <a:cs typeface="微软雅黑" panose="020B0503020204020204" charset="-122"/>
                        </a:rPr>
                        <a:t>: 8.4</a:t>
                      </a:r>
                      <a:r>
                        <a:rPr sz="2400" kern="0" spc="140" dirty="0">
                          <a:solidFill>
                            <a:srgbClr val="565856">
                              <a:alpha val="100000"/>
                            </a:srgbClr>
                          </a:solidFill>
                          <a:latin typeface="微软雅黑" panose="020B0503020204020204" charset="-122"/>
                          <a:ea typeface="微软雅黑" panose="020B0503020204020204" charset="-122"/>
                          <a:cs typeface="微软雅黑" panose="020B0503020204020204" charset="-122"/>
                        </a:rPr>
                        <a:t> </a:t>
                      </a:r>
                      <a:r>
                        <a:rPr sz="2400" kern="0" spc="-20" dirty="0">
                          <a:solidFill>
                            <a:srgbClr val="565856">
                              <a:alpha val="100000"/>
                            </a:srgbClr>
                          </a:solidFill>
                          <a:latin typeface="微软雅黑" panose="020B0503020204020204" charset="-122"/>
                          <a:ea typeface="微软雅黑" panose="020B0503020204020204" charset="-122"/>
                          <a:cs typeface="微软雅黑" panose="020B0503020204020204" charset="-122"/>
                        </a:rPr>
                        <a:t>g/</a:t>
                      </a:r>
                      <a:r>
                        <a:rPr sz="2400" kern="0" spc="-30" dirty="0">
                          <a:solidFill>
                            <a:srgbClr val="565856">
                              <a:alpha val="100000"/>
                            </a:srgbClr>
                          </a:solidFill>
                          <a:latin typeface="微软雅黑" panose="020B0503020204020204" charset="-122"/>
                          <a:ea typeface="微软雅黑" panose="020B0503020204020204" charset="-122"/>
                          <a:cs typeface="微软雅黑" panose="020B0503020204020204" charset="-122"/>
                        </a:rPr>
                        <a:t>cm</a:t>
                      </a:r>
                      <a:r>
                        <a:rPr sz="2400" kern="0" spc="-30" baseline="30000" dirty="0">
                          <a:solidFill>
                            <a:srgbClr val="565856">
                              <a:alpha val="100000"/>
                            </a:srgbClr>
                          </a:solidFill>
                          <a:latin typeface="微软雅黑" panose="020B0503020204020204" charset="-122"/>
                          <a:ea typeface="微软雅黑" panose="020B0503020204020204" charset="-122"/>
                          <a:cs typeface="微软雅黑" panose="020B0503020204020204" charset="-122"/>
                        </a:rPr>
                        <a:t>3</a:t>
                      </a:r>
                      <a:endParaRPr lang="en-US" altLang="en-US" sz="2400" baseline="30000" dirty="0"/>
                    </a:p>
                    <a:p>
                      <a:pPr algn="l" rtl="0" eaLnBrk="0">
                        <a:lnSpc>
                          <a:spcPct val="193000"/>
                        </a:lnSpc>
                      </a:pPr>
                      <a:endParaRPr lang="en-US" altLang="en-US" sz="1000" dirty="0"/>
                    </a:p>
                    <a:p>
                      <a:pPr algn="l" rtl="0" eaLnBrk="0">
                        <a:lnSpc>
                          <a:spcPct val="100000"/>
                        </a:lnSpc>
                      </a:pPr>
                      <a:endParaRPr lang="en-US" altLang="en-US" sz="600" dirty="0"/>
                    </a:p>
                    <a:p>
                      <a:pPr marL="833120" indent="-445770" algn="l" rtl="0" eaLnBrk="0">
                        <a:lnSpc>
                          <a:spcPct val="132000"/>
                        </a:lnSpc>
                        <a:spcBef>
                          <a:spcPts val="5"/>
                        </a:spcBef>
                      </a:pPr>
                      <a:r>
                        <a:rPr sz="2400" kern="0" spc="0" dirty="0">
                          <a:solidFill>
                            <a:srgbClr val="565856">
                              <a:alpha val="100000"/>
                            </a:srgbClr>
                          </a:solidFill>
                          <a:latin typeface="Arial" panose="020B0604020202020204"/>
                          <a:ea typeface="Arial" panose="020B0604020202020204"/>
                          <a:cs typeface="Arial" panose="020B0604020202020204"/>
                        </a:rPr>
                        <a:t>•    </a:t>
                      </a:r>
                      <a:r>
                        <a:rPr sz="2400" kern="0" dirty="0">
                          <a:solidFill>
                            <a:srgbClr val="565856">
                              <a:alpha val="100000"/>
                            </a:srgbClr>
                          </a:solidFill>
                          <a:latin typeface="微软雅黑" panose="020B0503020204020204" charset="-122"/>
                          <a:ea typeface="微软雅黑" panose="020B0503020204020204" charset="-122"/>
                          <a:cs typeface="微软雅黑" panose="020B0503020204020204" charset="-122"/>
                          <a:sym typeface="+mn-ea"/>
                        </a:rPr>
                        <a:t> The service temperature range is 900 ~ 1300 ° C. it has high high temperature strength, good oxidation and corrosion resistance, good fatigue property, fracture, toughness and other comprehensive properties</a:t>
                      </a:r>
                      <a:endParaRPr sz="2400" kern="0" dirty="0">
                        <a:solidFill>
                          <a:srgbClr val="565856">
                            <a:alpha val="100000"/>
                          </a:srgbClr>
                        </a:solidFill>
                        <a:latin typeface="微软雅黑" panose="020B0503020204020204" charset="-122"/>
                        <a:ea typeface="微软雅黑" panose="020B0503020204020204" charset="-122"/>
                        <a:cs typeface="微软雅黑" panose="020B0503020204020204" charset="-122"/>
                        <a:sym typeface="+mn-ea"/>
                      </a:endParaRPr>
                    </a:p>
                  </a:txBody>
                  <a:tcPr marL="0" marR="0" marT="0" marB="0" vert="horz">
                    <a:lnL w="3175" cap="flat" cmpd="sng" algn="ctr">
                      <a:solidFill>
                        <a:srgbClr val="D9D9D9"/>
                      </a:solidFill>
                      <a:prstDash val="solid"/>
                      <a:round/>
                      <a:headEnd type="none" w="med" len="med"/>
                      <a:tailEnd type="none" w="med" len="med"/>
                    </a:lnL>
                    <a:lnR w="3175" cap="flat" cmpd="sng" algn="ctr">
                      <a:solidFill>
                        <a:srgbClr val="D9D9D9"/>
                      </a:solidFill>
                      <a:prstDash val="solid"/>
                      <a:round/>
                      <a:headEnd type="none" w="med" len="med"/>
                      <a:tailEnd type="none" w="med" len="med"/>
                    </a:lnR>
                    <a:lnT w="3175" cap="flat" cmpd="sng" algn="ctr">
                      <a:solidFill>
                        <a:srgbClr val="D9D9D9"/>
                      </a:solidFill>
                      <a:prstDash val="solid"/>
                      <a:round/>
                      <a:headEnd type="none" w="med" len="med"/>
                      <a:tailEnd type="none" w="med" len="med"/>
                    </a:lnT>
                    <a:lnB w="3175" cap="flat" cmpd="sng" algn="ctr">
                      <a:solidFill>
                        <a:srgbClr val="D9D9D9"/>
                      </a:solidFill>
                      <a:prstDash val="solid"/>
                      <a:round/>
                      <a:headEnd type="none" w="med" len="med"/>
                      <a:tailEnd type="none" w="med" len="med"/>
                    </a:lnB>
                    <a:solidFill>
                      <a:srgbClr val="F2F2F2"/>
                    </a:solidFill>
                  </a:tcPr>
                </a:tc>
              </a:tr>
            </a:tbl>
          </a:graphicData>
        </a:graphic>
      </p:graphicFrame>
      <p:graphicFrame>
        <p:nvGraphicFramePr>
          <p:cNvPr id="148" name="table 148"/>
          <p:cNvGraphicFramePr>
            <a:graphicFrameLocks noGrp="1"/>
          </p:cNvGraphicFramePr>
          <p:nvPr/>
        </p:nvGraphicFramePr>
        <p:xfrm>
          <a:off x="10864088" y="7615555"/>
          <a:ext cx="11364595" cy="4156075"/>
        </p:xfrm>
        <a:graphic>
          <a:graphicData uri="http://schemas.openxmlformats.org/drawingml/2006/table">
            <a:tbl>
              <a:tblPr/>
              <a:tblGrid>
                <a:gridCol w="2276475"/>
                <a:gridCol w="2270125"/>
                <a:gridCol w="2270125"/>
                <a:gridCol w="2270760"/>
                <a:gridCol w="2277110"/>
              </a:tblGrid>
              <a:tr h="909955">
                <a:tc gridSpan="5">
                  <a:txBody>
                    <a:bodyPr/>
                    <a:lstStyle/>
                    <a:p>
                      <a:pPr algn="l" rtl="0" eaLnBrk="0">
                        <a:lnSpc>
                          <a:spcPct val="105000"/>
                        </a:lnSpc>
                      </a:pPr>
                      <a:endParaRPr lang="en-US" altLang="en-US" sz="1000" dirty="0"/>
                    </a:p>
                    <a:p>
                      <a:pPr algn="l" rtl="0" eaLnBrk="0">
                        <a:lnSpc>
                          <a:spcPct val="106000"/>
                        </a:lnSpc>
                      </a:pPr>
                      <a:endParaRPr lang="en-US" altLang="en-US" sz="1000" dirty="0"/>
                    </a:p>
                    <a:p>
                      <a:pPr marL="5074920" algn="l" rtl="0" eaLnBrk="0">
                        <a:lnSpc>
                          <a:spcPct val="97000"/>
                        </a:lnSpc>
                        <a:spcBef>
                          <a:spcPts val="5"/>
                        </a:spcBef>
                      </a:pPr>
                      <a:r>
                        <a:rPr sz="2400" b="1"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Mechanical properties</a:t>
                      </a:r>
                      <a:endParaRPr lang="en-US" altLang="en-US" sz="24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r>
              <a:tr h="1619885">
                <a:tc>
                  <a:txBody>
                    <a:bodyPr/>
                    <a:lstStyle/>
                    <a:p>
                      <a:pPr algn="l" rtl="0" eaLnBrk="0">
                        <a:lnSpc>
                          <a:spcPct val="114000"/>
                        </a:lnSpc>
                      </a:pPr>
                      <a:endParaRPr lang="en-US" altLang="en-US" sz="1000" dirty="0"/>
                    </a:p>
                    <a:p>
                      <a:pPr algn="l" rtl="0" eaLnBrk="0">
                        <a:lnSpc>
                          <a:spcPct val="114000"/>
                        </a:lnSpc>
                      </a:pPr>
                      <a:endParaRPr lang="en-US" altLang="en-US" sz="1000" dirty="0"/>
                    </a:p>
                    <a:p>
                      <a:pPr algn="l" rtl="0" eaLnBrk="0">
                        <a:lnSpc>
                          <a:spcPct val="114000"/>
                        </a:lnSpc>
                      </a:pPr>
                      <a:endParaRPr lang="en-US" altLang="en-US" sz="1000" dirty="0"/>
                    </a:p>
                    <a:p>
                      <a:pPr algn="l" rtl="0" eaLnBrk="0">
                        <a:lnSpc>
                          <a:spcPct val="115000"/>
                        </a:lnSpc>
                      </a:pPr>
                      <a:endParaRPr lang="en-US" altLang="en-US" sz="1000" dirty="0"/>
                    </a:p>
                    <a:p>
                      <a:pPr marL="567055" algn="l" rtl="0" eaLnBrk="0">
                        <a:lnSpc>
                          <a:spcPts val="2330"/>
                        </a:lnSpc>
                        <a:spcBef>
                          <a:spcPts val="5"/>
                        </a:spcBef>
                      </a:pPr>
                      <a:r>
                        <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Element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9000"/>
                        </a:lnSpc>
                      </a:pPr>
                      <a:endParaRPr lang="en-US" altLang="en-US" sz="1000" dirty="0"/>
                    </a:p>
                    <a:p>
                      <a:pPr algn="l" rtl="0" eaLnBrk="0">
                        <a:lnSpc>
                          <a:spcPct val="119000"/>
                        </a:lnSpc>
                      </a:pPr>
                      <a:endParaRPr lang="en-US" altLang="en-US" sz="1000" dirty="0"/>
                    </a:p>
                    <a:p>
                      <a:pPr algn="l" rtl="0" eaLnBrk="0">
                        <a:lnSpc>
                          <a:spcPct val="119000"/>
                        </a:lnSpc>
                      </a:pPr>
                      <a:endParaRPr lang="en-US" altLang="en-US" sz="1000" dirty="0"/>
                    </a:p>
                    <a:p>
                      <a:pPr algn="l" rtl="0" eaLnBrk="0">
                        <a:lnSpc>
                          <a:spcPct val="10000"/>
                        </a:lnSpc>
                      </a:pPr>
                      <a:endParaRPr lang="en-US" altLang="en-US" sz="100" dirty="0"/>
                    </a:p>
                    <a:p>
                      <a:pPr marL="631825" algn="l" rtl="0" eaLnBrk="0">
                        <a:lnSpc>
                          <a:spcPct val="93000"/>
                        </a:lnSpc>
                      </a:pP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Tensile strength</a:t>
                      </a:r>
                      <a:r>
                        <a:rPr lang="en-US"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(σ</a:t>
                      </a:r>
                      <a:r>
                        <a:rPr sz="2000" kern="0" spc="50" baseline="-17000" dirty="0">
                          <a:solidFill>
                            <a:srgbClr val="3A3B39">
                              <a:alpha val="100000"/>
                            </a:srgbClr>
                          </a:solidFill>
                          <a:latin typeface="微软雅黑" panose="020B0503020204020204" charset="-122"/>
                          <a:ea typeface="微软雅黑" panose="020B0503020204020204" charset="-122"/>
                          <a:cs typeface="微软雅黑" panose="020B0503020204020204" charset="-122"/>
                        </a:rPr>
                        <a:t>b</a:t>
                      </a:r>
                      <a:r>
                        <a:rPr sz="1900"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MPa</a:t>
                      </a:r>
                      <a:r>
                        <a:rPr sz="1900"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9000"/>
                        </a:lnSpc>
                      </a:pPr>
                      <a:endParaRPr lang="en-US" altLang="en-US" sz="1000" dirty="0"/>
                    </a:p>
                    <a:p>
                      <a:pPr algn="l" rtl="0" eaLnBrk="0">
                        <a:lnSpc>
                          <a:spcPct val="119000"/>
                        </a:lnSpc>
                      </a:pPr>
                      <a:endParaRPr lang="en-US" altLang="en-US" sz="1000" dirty="0"/>
                    </a:p>
                    <a:p>
                      <a:pPr algn="l" rtl="0" eaLnBrk="0">
                        <a:lnSpc>
                          <a:spcPct val="120000"/>
                        </a:lnSpc>
                      </a:pPr>
                      <a:endParaRPr lang="en-US" altLang="en-US" sz="1000" dirty="0"/>
                    </a:p>
                    <a:p>
                      <a:pPr marL="476250" indent="155575" algn="l" rtl="0" eaLnBrk="0">
                        <a:lnSpc>
                          <a:spcPct val="102000"/>
                        </a:lnSpc>
                        <a:spcBef>
                          <a:spcPts val="0"/>
                        </a:spcBef>
                      </a:pPr>
                      <a:r>
                        <a:rPr lang="en-US"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Y</a:t>
                      </a: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ield</a:t>
                      </a: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(σ</a:t>
                      </a:r>
                      <a:r>
                        <a:rPr sz="2000" kern="0" spc="-80" baseline="-21000" dirty="0">
                          <a:solidFill>
                            <a:srgbClr val="3A3B39">
                              <a:alpha val="100000"/>
                            </a:srgbClr>
                          </a:solidFill>
                          <a:latin typeface="微软雅黑" panose="020B0503020204020204" charset="-122"/>
                          <a:ea typeface="微软雅黑" panose="020B0503020204020204" charset="-122"/>
                          <a:cs typeface="微软雅黑" panose="020B0503020204020204" charset="-122"/>
                        </a:rPr>
                        <a:t>P0.2</a:t>
                      </a: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/MPa）</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9000"/>
                        </a:lnSpc>
                      </a:pPr>
                      <a:endParaRPr lang="en-US" altLang="en-US" sz="1000" dirty="0"/>
                    </a:p>
                    <a:p>
                      <a:pPr algn="l" rtl="0" eaLnBrk="0">
                        <a:lnSpc>
                          <a:spcPct val="119000"/>
                        </a:lnSpc>
                      </a:pPr>
                      <a:endParaRPr lang="en-US" altLang="en-US" sz="1000" dirty="0"/>
                    </a:p>
                    <a:p>
                      <a:pPr algn="l" rtl="0" eaLnBrk="0">
                        <a:lnSpc>
                          <a:spcPct val="119000"/>
                        </a:lnSpc>
                      </a:pPr>
                      <a:endParaRPr lang="en-US" altLang="en-US" sz="1000" dirty="0"/>
                    </a:p>
                    <a:p>
                      <a:pPr lvl="1" algn="r" rtl="0" eaLnBrk="0">
                        <a:lnSpc>
                          <a:spcPct val="10000"/>
                        </a:lnSpc>
                      </a:pPr>
                      <a:r>
                        <a:rPr lang="en-US"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Elongation</a:t>
                      </a:r>
                      <a:r>
                        <a:rPr sz="1600" kern="0" spc="-9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6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9000"/>
                        </a:lnSpc>
                      </a:pPr>
                      <a:endParaRPr lang="en-US" altLang="en-US" sz="1000" dirty="0"/>
                    </a:p>
                    <a:p>
                      <a:pPr algn="l" rtl="0" eaLnBrk="0">
                        <a:lnSpc>
                          <a:spcPct val="119000"/>
                        </a:lnSpc>
                      </a:pPr>
                      <a:endParaRPr lang="en-US" altLang="en-US" sz="1000" dirty="0"/>
                    </a:p>
                    <a:p>
                      <a:pPr algn="l" rtl="0" eaLnBrk="0">
                        <a:lnSpc>
                          <a:spcPct val="119000"/>
                        </a:lnSpc>
                      </a:pPr>
                      <a:endParaRPr lang="en-US" altLang="en-US" sz="1000" dirty="0"/>
                    </a:p>
                    <a:p>
                      <a:pPr algn="l" rtl="0" eaLnBrk="0">
                        <a:lnSpc>
                          <a:spcPct val="10000"/>
                        </a:lnSpc>
                      </a:pPr>
                      <a:r>
                        <a:rPr lang="en-US" altLang="en-US" sz="1900" dirty="0"/>
                        <a:t>          Hardness</a:t>
                      </a:r>
                      <a:endParaRPr lang="en-US" altLang="en-US" sz="1900" dirty="0"/>
                    </a:p>
                    <a:p>
                      <a:pPr marL="783590" algn="l" rtl="0" eaLnBrk="0">
                        <a:lnSpc>
                          <a:spcPts val="2400"/>
                        </a:lnSpc>
                      </a:pPr>
                      <a:r>
                        <a:rPr sz="1800" kern="0" spc="-130" dirty="0">
                          <a:solidFill>
                            <a:srgbClr val="3A3B39">
                              <a:alpha val="100000"/>
                            </a:srgbClr>
                          </a:solidFill>
                          <a:latin typeface="微软雅黑" panose="020B0503020204020204" charset="-122"/>
                          <a:ea typeface="微软雅黑" panose="020B0503020204020204" charset="-122"/>
                          <a:cs typeface="微软雅黑" panose="020B0503020204020204" charset="-122"/>
                        </a:rPr>
                        <a:t>（HRC）</a:t>
                      </a:r>
                      <a:endParaRPr lang="en-US" altLang="en-US" sz="1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r>
              <a:tr h="1626235">
                <a:tc>
                  <a:txBody>
                    <a:bodyPr/>
                    <a:lstStyle/>
                    <a:p>
                      <a:pPr algn="l" rtl="0" eaLnBrk="0">
                        <a:lnSpc>
                          <a:spcPct val="114000"/>
                        </a:lnSpc>
                      </a:pPr>
                      <a:endParaRPr lang="en-US" altLang="en-US" sz="1000" dirty="0"/>
                    </a:p>
                    <a:p>
                      <a:pPr algn="l" rtl="0" eaLnBrk="0">
                        <a:lnSpc>
                          <a:spcPct val="114000"/>
                        </a:lnSpc>
                      </a:pPr>
                      <a:endParaRPr lang="en-US" altLang="en-US" sz="1000" dirty="0"/>
                    </a:p>
                    <a:p>
                      <a:pPr algn="l" rtl="0" eaLnBrk="0">
                        <a:lnSpc>
                          <a:spcPct val="114000"/>
                        </a:lnSpc>
                      </a:pPr>
                      <a:endParaRPr lang="en-US" altLang="en-US" sz="1000" dirty="0"/>
                    </a:p>
                    <a:p>
                      <a:pPr algn="l" rtl="0" eaLnBrk="0">
                        <a:lnSpc>
                          <a:spcPct val="115000"/>
                        </a:lnSpc>
                      </a:pPr>
                      <a:r>
                        <a:rPr lang="en-US"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   </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Conten</a:t>
                      </a:r>
                      <a:r>
                        <a:rPr lang="en-US"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t</a:t>
                      </a:r>
                      <a:r>
                        <a:rPr sz="1900" b="1" kern="0" spc="23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r>
                        <a:rPr sz="1900" b="1"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wt</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6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algn="l" rtl="0" eaLnBrk="0">
                        <a:lnSpc>
                          <a:spcPct val="117000"/>
                        </a:lnSpc>
                      </a:pPr>
                      <a:endParaRPr lang="en-US" altLang="en-US" sz="1000" dirty="0"/>
                    </a:p>
                    <a:p>
                      <a:pPr marL="925195" algn="l" rtl="0" eaLnBrk="0">
                        <a:lnSpc>
                          <a:spcPct val="87000"/>
                        </a:lnSpc>
                        <a:spcBef>
                          <a:spcPts val="5"/>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900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6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algn="l" rtl="0" eaLnBrk="0">
                        <a:lnSpc>
                          <a:spcPct val="117000"/>
                        </a:lnSpc>
                      </a:pPr>
                      <a:endParaRPr lang="en-US" altLang="en-US" sz="1000" dirty="0"/>
                    </a:p>
                    <a:p>
                      <a:pPr marL="927735" algn="l" rtl="0" eaLnBrk="0">
                        <a:lnSpc>
                          <a:spcPct val="87000"/>
                        </a:lnSpc>
                        <a:spcBef>
                          <a:spcPts val="5"/>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650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6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algn="l" rtl="0" eaLnBrk="0">
                        <a:lnSpc>
                          <a:spcPct val="117000"/>
                        </a:lnSpc>
                      </a:pPr>
                      <a:endParaRPr lang="en-US" altLang="en-US" sz="1000" dirty="0"/>
                    </a:p>
                    <a:p>
                      <a:pPr marL="1005840" algn="l" rtl="0" eaLnBrk="0">
                        <a:lnSpc>
                          <a:spcPct val="87000"/>
                        </a:lnSpc>
                        <a:spcBef>
                          <a:spcPts val="5"/>
                        </a:spcBef>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30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6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algn="l" rtl="0" eaLnBrk="0">
                        <a:lnSpc>
                          <a:spcPct val="117000"/>
                        </a:lnSpc>
                      </a:pPr>
                      <a:endParaRPr lang="en-US" altLang="en-US" sz="1000" dirty="0"/>
                    </a:p>
                    <a:p>
                      <a:pPr marL="1002665" algn="l" rtl="0" eaLnBrk="0">
                        <a:lnSpc>
                          <a:spcPct val="87000"/>
                        </a:lnSpc>
                        <a:spcBef>
                          <a:spcPts val="5"/>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27</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bl>
          </a:graphicData>
        </a:graphic>
      </p:graphicFrame>
      <p:sp>
        <p:nvSpPr>
          <p:cNvPr id="150" name="textbox 150"/>
          <p:cNvSpPr/>
          <p:nvPr/>
        </p:nvSpPr>
        <p:spPr>
          <a:xfrm>
            <a:off x="1868424" y="2775966"/>
            <a:ext cx="8435975" cy="2176779"/>
          </a:xfrm>
          <a:prstGeom prst="rect">
            <a:avLst/>
          </a:prstGeom>
          <a:solidFill>
            <a:srgbClr val="000000">
              <a:alpha val="69803"/>
            </a:srgbClr>
          </a:solidFill>
        </p:spPr>
        <p:txBody>
          <a:bodyPr vert="horz" wrap="square" lIns="0" tIns="0" rIns="0" bIns="0"/>
          <a:lstStyle/>
          <a:p>
            <a:pPr algn="l" rtl="0" eaLnBrk="0">
              <a:lnSpc>
                <a:spcPct val="112000"/>
              </a:lnSpc>
            </a:pPr>
            <a:endParaRPr lang="en-US" altLang="en-US" sz="1000" dirty="0"/>
          </a:p>
          <a:p>
            <a:pPr algn="l" rtl="0" eaLnBrk="0">
              <a:lnSpc>
                <a:spcPct val="112000"/>
              </a:lnSpc>
            </a:pPr>
            <a:endParaRPr lang="en-US" altLang="en-US" sz="1000" dirty="0"/>
          </a:p>
          <a:p>
            <a:pPr algn="l" rtl="0" eaLnBrk="0">
              <a:lnSpc>
                <a:spcPct val="112000"/>
              </a:lnSpc>
            </a:pPr>
            <a:endParaRPr lang="en-US" altLang="en-US" sz="1000" dirty="0"/>
          </a:p>
          <a:p>
            <a:pPr algn="l" rtl="0" eaLnBrk="0">
              <a:lnSpc>
                <a:spcPct val="112000"/>
              </a:lnSpc>
            </a:pPr>
            <a:endParaRPr lang="en-US" altLang="en-US" sz="1000" dirty="0"/>
          </a:p>
          <a:p>
            <a:pPr marL="796925" algn="l" rtl="0" eaLnBrk="0">
              <a:lnSpc>
                <a:spcPct val="84000"/>
              </a:lnSpc>
              <a:spcBef>
                <a:spcPts val="0"/>
              </a:spcBef>
              <a:tabLst>
                <a:tab pos="1268730" algn="l"/>
              </a:tabLst>
            </a:pPr>
            <a:r>
              <a:rPr sz="6000" kern="0" spc="0" dirty="0">
                <a:solidFill>
                  <a:srgbClr val="FFFFFF">
                    <a:alpha val="100000"/>
                  </a:srgbClr>
                </a:solidFill>
                <a:latin typeface="微软雅黑" panose="020B0503020204020204" charset="-122"/>
                <a:ea typeface="微软雅黑" panose="020B0503020204020204" charset="-122"/>
                <a:cs typeface="微软雅黑" panose="020B0503020204020204" charset="-122"/>
              </a:rPr>
              <a:t>	</a:t>
            </a:r>
            <a:r>
              <a:rPr sz="6000" kern="0" spc="-100" dirty="0">
                <a:solidFill>
                  <a:srgbClr val="FFFFFF">
                    <a:alpha val="100000"/>
                  </a:srgbClr>
                </a:solidFill>
                <a:latin typeface="微软雅黑" panose="020B0503020204020204" charset="-122"/>
                <a:ea typeface="微软雅黑" panose="020B0503020204020204" charset="-122"/>
                <a:cs typeface="微软雅黑" panose="020B0503020204020204" charset="-122"/>
              </a:rPr>
              <a:t>In625</a:t>
            </a:r>
            <a:endParaRPr lang="en-US" altLang="en-US" sz="6000" dirty="0"/>
          </a:p>
        </p:txBody>
      </p:sp>
      <p:sp>
        <p:nvSpPr>
          <p:cNvPr id="152" name="path"/>
          <p:cNvSpPr/>
          <p:nvPr/>
        </p:nvSpPr>
        <p:spPr>
          <a:xfrm>
            <a:off x="2522982" y="3154679"/>
            <a:ext cx="142494" cy="1439418"/>
          </a:xfrm>
          <a:custGeom>
            <a:avLst/>
            <a:gdLst/>
            <a:ahLst/>
            <a:cxnLst/>
            <a:rect l="0" t="0" r="0" b="0"/>
            <a:pathLst>
              <a:path w="224" h="2266">
                <a:moveTo>
                  <a:pt x="0" y="2266"/>
                </a:moveTo>
                <a:lnTo>
                  <a:pt x="224" y="2266"/>
                </a:lnTo>
                <a:lnTo>
                  <a:pt x="224" y="0"/>
                </a:lnTo>
                <a:lnTo>
                  <a:pt x="0" y="0"/>
                </a:lnTo>
                <a:lnTo>
                  <a:pt x="0" y="2266"/>
                </a:lnTo>
                <a:close/>
              </a:path>
            </a:pathLst>
          </a:custGeom>
          <a:solidFill>
            <a:srgbClr val="FFFFFF">
              <a:alpha val="100000"/>
            </a:srgbClr>
          </a:solidFill>
          <a:ln cap="flat">
            <a:noFill/>
            <a:prstDash val="solid"/>
            <a:miter lim="0"/>
          </a:ln>
        </p:spPr>
        <p:txBody>
          <a:bodyPr rtlCol="0"/>
          <a:lstStyle/>
          <a:p>
            <a:pPr algn="ctr"/>
            <a:endParaRPr lang="zh-CN" altLang="en-US"/>
          </a:p>
        </p:txBody>
      </p:sp>
      <p:sp>
        <p:nvSpPr>
          <p:cNvPr id="154" name="textbox 154"/>
          <p:cNvSpPr/>
          <p:nvPr/>
        </p:nvSpPr>
        <p:spPr>
          <a:xfrm>
            <a:off x="1855470" y="1179830"/>
            <a:ext cx="10469880" cy="1377315"/>
          </a:xfrm>
          <a:prstGeom prst="rect">
            <a:avLst/>
          </a:prstGeom>
        </p:spPr>
        <p:txBody>
          <a:bodyPr vert="horz" wrap="square" lIns="0" tIns="0" rIns="0" bIns="0"/>
          <a:lstStyle/>
          <a:p>
            <a:pPr algn="l" rtl="0" eaLnBrk="0">
              <a:lnSpc>
                <a:spcPct val="145000"/>
              </a:lnSpc>
            </a:pPr>
            <a:endParaRPr lang="en-US" altLang="en-US" sz="1000" dirty="0"/>
          </a:p>
          <a:p>
            <a:pPr marL="154940" algn="l" rtl="0" eaLnBrk="0">
              <a:lnSpc>
                <a:spcPct val="97000"/>
              </a:lnSpc>
              <a:spcBef>
                <a:spcPts val="0"/>
              </a:spcBef>
              <a:tabLst>
                <a:tab pos="679450" algn="l"/>
              </a:tabLst>
            </a:pPr>
            <a:r>
              <a:rPr sz="72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7200"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rPr>
              <a:t>SLM</a:t>
            </a:r>
            <a:r>
              <a:rPr lang="en-US" sz="7200"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4000"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Physical properties of materials</a:t>
            </a:r>
            <a:endParaRPr lang="en-US" altLang="en-US" sz="4000" dirty="0"/>
          </a:p>
        </p:txBody>
      </p:sp>
      <p:sp>
        <p:nvSpPr>
          <p:cNvPr id="156" name="path"/>
          <p:cNvSpPr/>
          <p:nvPr/>
        </p:nvSpPr>
        <p:spPr>
          <a:xfrm>
            <a:off x="1868424" y="1192530"/>
            <a:ext cx="142494" cy="1256538"/>
          </a:xfrm>
          <a:custGeom>
            <a:avLst/>
            <a:gdLst/>
            <a:ahLst/>
            <a:cxnLst/>
            <a:rect l="0" t="0" r="0" b="0"/>
            <a:pathLst>
              <a:path w="224" h="1978">
                <a:moveTo>
                  <a:pt x="0" y="1978"/>
                </a:moveTo>
                <a:lnTo>
                  <a:pt x="224" y="1978"/>
                </a:lnTo>
                <a:lnTo>
                  <a:pt x="224" y="0"/>
                </a:lnTo>
                <a:lnTo>
                  <a:pt x="0" y="0"/>
                </a:lnTo>
                <a:lnTo>
                  <a:pt x="0" y="1978"/>
                </a:lnTo>
                <a:close/>
              </a:path>
            </a:pathLst>
          </a:custGeom>
          <a:solidFill>
            <a:srgbClr val="3A3B39">
              <a:alpha val="100000"/>
            </a:srgbClr>
          </a:solidFill>
          <a:ln cap="flat">
            <a:noFill/>
            <a:prstDash val="solid"/>
            <a:miter lim="0"/>
          </a:ln>
        </p:spPr>
        <p:txBody>
          <a:bodyPr rtlCol="0"/>
          <a:lstStyle/>
          <a:p>
            <a:pPr algn="ctr"/>
            <a:endParaRPr lang="zh-CN" altLang="en-US"/>
          </a:p>
        </p:txBody>
      </p:sp>
      <p:pic>
        <p:nvPicPr>
          <p:cNvPr id="2" name="图片 1"/>
          <p:cNvPicPr>
            <a:picLocks noChangeAspect="1"/>
          </p:cNvPicPr>
          <p:nvPr>
            <p:custDataLst>
              <p:tags r:id="rId1"/>
            </p:custDataLst>
          </p:nvPr>
        </p:nvPicPr>
        <p:blipFill>
          <a:blip r:embed="rId2"/>
          <a:stretch>
            <a:fillRect/>
          </a:stretch>
        </p:blipFill>
        <p:spPr>
          <a:xfrm>
            <a:off x="19723735" y="740410"/>
            <a:ext cx="2505075" cy="17145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4" name="table 164"/>
          <p:cNvGraphicFramePr>
            <a:graphicFrameLocks noGrp="1"/>
          </p:cNvGraphicFramePr>
          <p:nvPr/>
        </p:nvGraphicFramePr>
        <p:xfrm>
          <a:off x="10864088" y="2769869"/>
          <a:ext cx="11364595" cy="4530725"/>
        </p:xfrm>
        <a:graphic>
          <a:graphicData uri="http://schemas.openxmlformats.org/drawingml/2006/table">
            <a:tbl>
              <a:tblPr/>
              <a:tblGrid>
                <a:gridCol w="1953260"/>
                <a:gridCol w="1296668"/>
                <a:gridCol w="1621790"/>
                <a:gridCol w="1621155"/>
                <a:gridCol w="1621789"/>
                <a:gridCol w="1621790"/>
                <a:gridCol w="1628139"/>
              </a:tblGrid>
              <a:tr h="909955">
                <a:tc gridSpan="7">
                  <a:txBody>
                    <a:bodyPr/>
                    <a:lstStyle/>
                    <a:p>
                      <a:pPr algn="l" rtl="0" eaLnBrk="0">
                        <a:lnSpc>
                          <a:spcPct val="105000"/>
                        </a:lnSpc>
                      </a:pPr>
                      <a:endParaRPr lang="en-US" altLang="en-US" sz="1000" dirty="0"/>
                    </a:p>
                    <a:p>
                      <a:pPr algn="l" rtl="0" eaLnBrk="0">
                        <a:lnSpc>
                          <a:spcPct val="106000"/>
                        </a:lnSpc>
                      </a:pPr>
                      <a:endParaRPr lang="en-US" altLang="en-US" sz="1000" dirty="0"/>
                    </a:p>
                    <a:p>
                      <a:pPr marL="5229860" algn="l" rtl="0" eaLnBrk="0">
                        <a:lnSpc>
                          <a:spcPct val="97000"/>
                        </a:lnSpc>
                        <a:spcBef>
                          <a:spcPts val="5"/>
                        </a:spcBef>
                      </a:pPr>
                      <a:r>
                        <a:rPr sz="2400" b="1"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Ingredient list</a:t>
                      </a:r>
                      <a:endParaRPr lang="en-US" altLang="en-US" sz="24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r>
              <a:tr h="903605">
                <a:tc>
                  <a:txBody>
                    <a:bodyPr/>
                    <a:lstStyle/>
                    <a:p>
                      <a:pPr algn="l" rtl="0" eaLnBrk="0">
                        <a:lnSpc>
                          <a:spcPct val="111000"/>
                        </a:lnSpc>
                      </a:pPr>
                      <a:endParaRPr lang="en-US" altLang="en-US" sz="1000" dirty="0"/>
                    </a:p>
                    <a:p>
                      <a:pPr algn="ctr" rtl="0" eaLnBrk="0">
                        <a:lnSpc>
                          <a:spcPct val="111000"/>
                        </a:lnSpc>
                      </a:pPr>
                      <a:r>
                        <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rPr>
                        <a:t>Element</a:t>
                      </a:r>
                      <a:endPar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3000"/>
                        </a:lnSpc>
                      </a:pPr>
                      <a:endParaRPr lang="en-US" altLang="en-US" sz="1000" dirty="0"/>
                    </a:p>
                    <a:p>
                      <a:pPr algn="l" rtl="0" eaLnBrk="0">
                        <a:lnSpc>
                          <a:spcPct val="113000"/>
                        </a:lnSpc>
                      </a:pPr>
                      <a:endParaRPr lang="en-US" altLang="en-US" sz="1000" dirty="0"/>
                    </a:p>
                    <a:p>
                      <a:pPr marL="698500" algn="l" rtl="0" eaLnBrk="0">
                        <a:lnSpc>
                          <a:spcPct val="89000"/>
                        </a:lnSpc>
                        <a:spcBef>
                          <a:spcPts val="0"/>
                        </a:spcBef>
                      </a:pPr>
                      <a:r>
                        <a:rPr sz="1900"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Ni</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4000"/>
                        </a:lnSpc>
                      </a:pPr>
                      <a:endParaRPr lang="en-US" altLang="en-US" sz="1000" dirty="0"/>
                    </a:p>
                    <a:p>
                      <a:pPr algn="l" rtl="0" eaLnBrk="0">
                        <a:lnSpc>
                          <a:spcPct val="115000"/>
                        </a:lnSpc>
                      </a:pPr>
                      <a:endParaRPr lang="en-US" altLang="en-US" sz="1000" dirty="0"/>
                    </a:p>
                    <a:p>
                      <a:pPr algn="l" rtl="0" eaLnBrk="0">
                        <a:lnSpc>
                          <a:spcPct val="10000"/>
                        </a:lnSpc>
                      </a:pPr>
                      <a:endParaRPr lang="en-US" altLang="en-US" sz="100" dirty="0"/>
                    </a:p>
                    <a:p>
                      <a:pPr marL="690245" algn="l" rtl="0" eaLnBrk="0">
                        <a:lnSpc>
                          <a:spcPct val="87000"/>
                        </a:lnSpc>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Cr</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5000"/>
                        </a:lnSpc>
                      </a:pPr>
                      <a:endParaRPr lang="en-US" altLang="en-US" sz="1000" dirty="0"/>
                    </a:p>
                    <a:p>
                      <a:pPr algn="l" rtl="0" eaLnBrk="0">
                        <a:lnSpc>
                          <a:spcPct val="116000"/>
                        </a:lnSpc>
                      </a:pPr>
                      <a:endParaRPr lang="en-US" altLang="en-US" sz="1000" dirty="0"/>
                    </a:p>
                    <a:p>
                      <a:pPr algn="l" rtl="0" eaLnBrk="0">
                        <a:lnSpc>
                          <a:spcPct val="9000"/>
                        </a:lnSpc>
                      </a:pPr>
                      <a:endParaRPr lang="en-US" altLang="en-US" sz="100" dirty="0"/>
                    </a:p>
                    <a:p>
                      <a:pPr marL="696595" algn="l" rtl="0" eaLnBrk="0">
                        <a:lnSpc>
                          <a:spcPct val="86000"/>
                        </a:lnSpc>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Fe</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2000"/>
                        </a:lnSpc>
                      </a:pPr>
                      <a:endParaRPr lang="en-US" altLang="en-US" sz="1000" dirty="0"/>
                    </a:p>
                    <a:p>
                      <a:pPr algn="l" rtl="0" eaLnBrk="0">
                        <a:lnSpc>
                          <a:spcPct val="112000"/>
                        </a:lnSpc>
                      </a:pPr>
                      <a:endParaRPr lang="en-US" altLang="en-US" sz="1000" dirty="0"/>
                    </a:p>
                    <a:p>
                      <a:pPr marL="690880" algn="l" rtl="0" eaLnBrk="0">
                        <a:lnSpc>
                          <a:spcPct val="90000"/>
                        </a:lnSpc>
                        <a:spcBef>
                          <a:spcPts val="5"/>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Al</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4000"/>
                        </a:lnSpc>
                      </a:pPr>
                      <a:endParaRPr lang="en-US" altLang="en-US" sz="1000" dirty="0"/>
                    </a:p>
                    <a:p>
                      <a:pPr algn="l" rtl="0" eaLnBrk="0">
                        <a:lnSpc>
                          <a:spcPct val="115000"/>
                        </a:lnSpc>
                      </a:pPr>
                      <a:endParaRPr lang="en-US" altLang="en-US" sz="1000" dirty="0"/>
                    </a:p>
                    <a:p>
                      <a:pPr algn="l" rtl="0" eaLnBrk="0">
                        <a:lnSpc>
                          <a:spcPct val="10000"/>
                        </a:lnSpc>
                      </a:pPr>
                      <a:endParaRPr lang="en-US" altLang="en-US" sz="100" dirty="0"/>
                    </a:p>
                    <a:p>
                      <a:pPr marL="739140" algn="l" rtl="0" eaLnBrk="0">
                        <a:lnSpc>
                          <a:spcPct val="87000"/>
                        </a:lnSpc>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C</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5000"/>
                        </a:lnSpc>
                      </a:pPr>
                      <a:endParaRPr lang="en-US" altLang="en-US" sz="1000" dirty="0"/>
                    </a:p>
                    <a:p>
                      <a:pPr algn="l" rtl="0" eaLnBrk="0">
                        <a:lnSpc>
                          <a:spcPct val="116000"/>
                        </a:lnSpc>
                      </a:pPr>
                      <a:endParaRPr lang="en-US" altLang="en-US" sz="1000" dirty="0"/>
                    </a:p>
                    <a:p>
                      <a:pPr algn="l" rtl="0" eaLnBrk="0">
                        <a:lnSpc>
                          <a:spcPct val="9000"/>
                        </a:lnSpc>
                      </a:pPr>
                      <a:endParaRPr lang="en-US" altLang="en-US" sz="100" dirty="0"/>
                    </a:p>
                    <a:p>
                      <a:pPr marL="635000" algn="l" rtl="0" eaLnBrk="0">
                        <a:lnSpc>
                          <a:spcPct val="86000"/>
                        </a:lnSpc>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Mn</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r>
              <a:tr h="903605">
                <a:tc>
                  <a:txBody>
                    <a:bodyPr/>
                    <a:lstStyle/>
                    <a:p>
                      <a:pPr algn="l" rtl="0" eaLnBrk="0">
                        <a:lnSpc>
                          <a:spcPct val="111000"/>
                        </a:lnSpc>
                      </a:pPr>
                      <a:endParaRPr lang="en-US" altLang="en-US" sz="1000" dirty="0"/>
                    </a:p>
                    <a:p>
                      <a:pPr algn="l" rtl="0" eaLnBrk="0">
                        <a:lnSpc>
                          <a:spcPct val="111000"/>
                        </a:lnSpc>
                      </a:pPr>
                      <a:endParaRPr lang="en-US" altLang="en-US" sz="1000" dirty="0"/>
                    </a:p>
                    <a:p>
                      <a:pPr marL="149860" algn="l" rtl="0" eaLnBrk="0">
                        <a:lnSpc>
                          <a:spcPct val="99000"/>
                        </a:lnSpc>
                        <a:spcBef>
                          <a:spcPts val="0"/>
                        </a:spcBef>
                      </a:pP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Content</a:t>
                      </a:r>
                      <a:r>
                        <a:rPr sz="1900" b="1" kern="0" spc="23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r>
                        <a:rPr sz="1900" b="1"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wt</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2000"/>
                        </a:lnSpc>
                      </a:pPr>
                      <a:endParaRPr lang="en-US" altLang="en-US" sz="1000" dirty="0"/>
                    </a:p>
                    <a:p>
                      <a:pPr algn="l" rtl="0" eaLnBrk="0">
                        <a:lnSpc>
                          <a:spcPct val="112000"/>
                        </a:lnSpc>
                      </a:pPr>
                      <a:endParaRPr lang="en-US" altLang="en-US" sz="1000" dirty="0"/>
                    </a:p>
                    <a:p>
                      <a:pPr marL="621665" algn="l" rtl="0" eaLnBrk="0">
                        <a:lnSpc>
                          <a:spcPct val="90000"/>
                        </a:lnSpc>
                        <a:spcBef>
                          <a:spcPts val="5"/>
                        </a:spcBef>
                      </a:pP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Bal</a:t>
                      </a:r>
                      <a:r>
                        <a:rPr sz="1900" kern="0" spc="4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4000"/>
                        </a:lnSpc>
                      </a:pPr>
                      <a:endParaRPr lang="en-US" altLang="en-US" sz="1000" dirty="0"/>
                    </a:p>
                    <a:p>
                      <a:pPr algn="l" rtl="0" eaLnBrk="0">
                        <a:lnSpc>
                          <a:spcPct val="115000"/>
                        </a:lnSpc>
                      </a:pPr>
                      <a:endParaRPr lang="en-US" altLang="en-US" sz="1000" dirty="0"/>
                    </a:p>
                    <a:p>
                      <a:pPr algn="l" rtl="0" eaLnBrk="0">
                        <a:lnSpc>
                          <a:spcPct val="10000"/>
                        </a:lnSpc>
                      </a:pPr>
                      <a:endParaRPr lang="en-US" altLang="en-US" sz="100" dirty="0"/>
                    </a:p>
                    <a:p>
                      <a:pPr marL="224155" algn="l" rtl="0" eaLnBrk="0">
                        <a:lnSpc>
                          <a:spcPct val="87000"/>
                        </a:lnSpc>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20.5~23.5</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4000"/>
                        </a:lnSpc>
                      </a:pPr>
                      <a:endParaRPr lang="en-US" altLang="en-US" sz="1000" dirty="0"/>
                    </a:p>
                    <a:p>
                      <a:pPr algn="l" rtl="0" eaLnBrk="0">
                        <a:lnSpc>
                          <a:spcPct val="114000"/>
                        </a:lnSpc>
                      </a:pPr>
                      <a:endParaRPr lang="en-US" altLang="en-US" sz="1000" dirty="0"/>
                    </a:p>
                    <a:p>
                      <a:pPr marL="235585" algn="l" rtl="0" eaLnBrk="0">
                        <a:lnSpc>
                          <a:spcPct val="88000"/>
                        </a:lnSpc>
                        <a:spcBef>
                          <a:spcPts val="0"/>
                        </a:spcBef>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17.0~20.0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495300" algn="l" rtl="0" eaLnBrk="0">
                        <a:lnSpc>
                          <a:spcPts val="2560"/>
                        </a:lnSpc>
                        <a:spcBef>
                          <a:spcPts val="0"/>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≤0.10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4000"/>
                        </a:lnSpc>
                      </a:pPr>
                      <a:endParaRPr lang="en-US" altLang="en-US" sz="1000" dirty="0"/>
                    </a:p>
                    <a:p>
                      <a:pPr algn="l" rtl="0" eaLnBrk="0">
                        <a:lnSpc>
                          <a:spcPct val="114000"/>
                        </a:lnSpc>
                      </a:pPr>
                      <a:endParaRPr lang="en-US" altLang="en-US" sz="1000" dirty="0"/>
                    </a:p>
                    <a:p>
                      <a:pPr marL="220980" algn="l" rtl="0" eaLnBrk="0">
                        <a:lnSpc>
                          <a:spcPct val="88000"/>
                        </a:lnSpc>
                        <a:spcBef>
                          <a:spcPts val="0"/>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0.05~0.15</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495935" algn="l" rtl="0" eaLnBrk="0">
                        <a:lnSpc>
                          <a:spcPts val="2560"/>
                        </a:lnSpc>
                        <a:spcBef>
                          <a:spcPts val="0"/>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≤1.00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r h="903605">
                <a:tc>
                  <a:txBody>
                    <a:bodyPr/>
                    <a:lstStyle/>
                    <a:p>
                      <a:pPr algn="l" rtl="0" eaLnBrk="0">
                        <a:lnSpc>
                          <a:spcPct val="111000"/>
                        </a:lnSpc>
                      </a:pPr>
                      <a:endParaRPr lang="en-US" altLang="en-US" sz="1000" dirty="0"/>
                    </a:p>
                    <a:p>
                      <a:pPr algn="l" rtl="0" eaLnBrk="0">
                        <a:lnSpc>
                          <a:spcPct val="111000"/>
                        </a:lnSpc>
                      </a:pPr>
                      <a:endParaRPr lang="en-US" altLang="en-US" sz="1000" dirty="0"/>
                    </a:p>
                    <a:p>
                      <a:pPr marL="567055" algn="l" rtl="0" eaLnBrk="0">
                        <a:lnSpc>
                          <a:spcPts val="2330"/>
                        </a:lnSpc>
                        <a:spcBef>
                          <a:spcPts val="5"/>
                        </a:spcBef>
                      </a:pPr>
                      <a:r>
                        <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rPr>
                        <a:t>Element</a:t>
                      </a:r>
                      <a:endPar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3000"/>
                        </a:lnSpc>
                      </a:pPr>
                      <a:endParaRPr lang="en-US" altLang="en-US" sz="1000" dirty="0"/>
                    </a:p>
                    <a:p>
                      <a:pPr algn="l" rtl="0" eaLnBrk="0">
                        <a:lnSpc>
                          <a:spcPct val="113000"/>
                        </a:lnSpc>
                      </a:pPr>
                      <a:endParaRPr lang="en-US" altLang="en-US" sz="1000" dirty="0"/>
                    </a:p>
                    <a:p>
                      <a:pPr marL="719455" algn="l" rtl="0" eaLnBrk="0">
                        <a:lnSpc>
                          <a:spcPct val="89000"/>
                        </a:lnSpc>
                        <a:spcBef>
                          <a:spcPts val="5"/>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Si</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6000"/>
                        </a:lnSpc>
                      </a:pPr>
                      <a:endParaRPr lang="en-US" altLang="en-US" sz="1000" dirty="0"/>
                    </a:p>
                    <a:p>
                      <a:pPr algn="l" rtl="0" eaLnBrk="0">
                        <a:lnSpc>
                          <a:spcPct val="116000"/>
                        </a:lnSpc>
                      </a:pPr>
                      <a:endParaRPr lang="en-US" altLang="en-US" sz="1000" dirty="0"/>
                    </a:p>
                    <a:p>
                      <a:pPr marL="631190" algn="l" rtl="0" eaLnBrk="0">
                        <a:lnSpc>
                          <a:spcPct val="86000"/>
                        </a:lnSpc>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Mo</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5000"/>
                        </a:lnSpc>
                      </a:pPr>
                      <a:endParaRPr lang="en-US" altLang="en-US" sz="1000" dirty="0"/>
                    </a:p>
                    <a:p>
                      <a:pPr algn="l" rtl="0" eaLnBrk="0">
                        <a:lnSpc>
                          <a:spcPct val="115000"/>
                        </a:lnSpc>
                      </a:pPr>
                      <a:endParaRPr lang="en-US" altLang="en-US" sz="1000" dirty="0"/>
                    </a:p>
                    <a:p>
                      <a:pPr marL="657225" algn="l" rtl="0" eaLnBrk="0">
                        <a:lnSpc>
                          <a:spcPct val="87000"/>
                        </a:lnSpc>
                        <a:spcBef>
                          <a:spcPts val="0"/>
                        </a:spcBef>
                      </a:pP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Co</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6000"/>
                        </a:lnSpc>
                      </a:pPr>
                      <a:endParaRPr lang="en-US" altLang="en-US" sz="1000" dirty="0"/>
                    </a:p>
                    <a:p>
                      <a:pPr algn="l" rtl="0" eaLnBrk="0">
                        <a:lnSpc>
                          <a:spcPct val="116000"/>
                        </a:lnSpc>
                      </a:pPr>
                      <a:endParaRPr lang="en-US" altLang="en-US" sz="1000" dirty="0"/>
                    </a:p>
                    <a:p>
                      <a:pPr marL="685800" algn="l" rtl="0" eaLnBrk="0">
                        <a:lnSpc>
                          <a:spcPct val="86000"/>
                        </a:lnSpc>
                        <a:spcBef>
                          <a:spcPts val="0"/>
                        </a:spcBef>
                      </a:pPr>
                      <a:r>
                        <a:rPr sz="1900" kern="0" spc="60" dirty="0">
                          <a:solidFill>
                            <a:srgbClr val="3A3B39">
                              <a:alpha val="100000"/>
                            </a:srgbClr>
                          </a:solidFill>
                          <a:latin typeface="微软雅黑" panose="020B0503020204020204" charset="-122"/>
                          <a:ea typeface="微软雅黑" panose="020B0503020204020204" charset="-122"/>
                          <a:cs typeface="微软雅黑" panose="020B0503020204020204" charset="-122"/>
                        </a:rPr>
                        <a:t>W</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5000"/>
                        </a:lnSpc>
                      </a:pPr>
                      <a:endParaRPr lang="en-US" altLang="en-US" sz="1000" dirty="0"/>
                    </a:p>
                    <a:p>
                      <a:pPr algn="l" rtl="0" eaLnBrk="0">
                        <a:lnSpc>
                          <a:spcPct val="115000"/>
                        </a:lnSpc>
                      </a:pPr>
                      <a:endParaRPr lang="en-US" altLang="en-US" sz="1000" dirty="0"/>
                    </a:p>
                    <a:p>
                      <a:pPr marL="754380" algn="l" rtl="0" eaLnBrk="0">
                        <a:lnSpc>
                          <a:spcPct val="87000"/>
                        </a:lnSpc>
                        <a:spcBef>
                          <a:spcPts val="0"/>
                        </a:spcBef>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S</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6000"/>
                        </a:lnSpc>
                      </a:pPr>
                      <a:endParaRPr lang="en-US" altLang="en-US" sz="1000" dirty="0"/>
                    </a:p>
                    <a:p>
                      <a:pPr algn="l" rtl="0" eaLnBrk="0">
                        <a:lnSpc>
                          <a:spcPct val="116000"/>
                        </a:lnSpc>
                      </a:pPr>
                      <a:endParaRPr lang="en-US" altLang="en-US" sz="1000" dirty="0"/>
                    </a:p>
                    <a:p>
                      <a:pPr marL="759460" algn="l" rtl="0" eaLnBrk="0">
                        <a:lnSpc>
                          <a:spcPct val="86000"/>
                        </a:lnSpc>
                        <a:spcBef>
                          <a:spcPts val="0"/>
                        </a:spcBef>
                      </a:pPr>
                      <a:r>
                        <a:rPr sz="1900" kern="0" spc="-20" dirty="0">
                          <a:solidFill>
                            <a:srgbClr val="3A3B39">
                              <a:alpha val="100000"/>
                            </a:srgbClr>
                          </a:solidFill>
                          <a:latin typeface="微软雅黑" panose="020B0503020204020204" charset="-122"/>
                          <a:ea typeface="微软雅黑" panose="020B0503020204020204" charset="-122"/>
                          <a:cs typeface="微软雅黑" panose="020B0503020204020204" charset="-122"/>
                        </a:rPr>
                        <a:t>P</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r>
              <a:tr h="909955">
                <a:tc>
                  <a:txBody>
                    <a:bodyPr/>
                    <a:lstStyle/>
                    <a:p>
                      <a:pPr algn="l" rtl="0" eaLnBrk="0">
                        <a:lnSpc>
                          <a:spcPct val="111000"/>
                        </a:lnSpc>
                      </a:pPr>
                      <a:endParaRPr lang="en-US" altLang="en-US" sz="1000" dirty="0"/>
                    </a:p>
                    <a:p>
                      <a:pPr algn="l" rtl="0" eaLnBrk="0">
                        <a:lnSpc>
                          <a:spcPct val="111000"/>
                        </a:lnSpc>
                      </a:pPr>
                      <a:endParaRPr lang="en-US" altLang="en-US" sz="1000" dirty="0"/>
                    </a:p>
                    <a:p>
                      <a:pPr marL="149860" algn="l" rtl="0" eaLnBrk="0">
                        <a:lnSpc>
                          <a:spcPct val="99000"/>
                        </a:lnSpc>
                        <a:spcBef>
                          <a:spcPts val="5"/>
                        </a:spcBef>
                      </a:pP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Conten</a:t>
                      </a:r>
                      <a:r>
                        <a:rPr lang="en-US"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t</a:t>
                      </a:r>
                      <a:r>
                        <a:rPr sz="1900" b="1" kern="0" spc="23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r>
                        <a:rPr sz="1900" b="1"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wt</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494665" algn="l" rtl="0" eaLnBrk="0">
                        <a:lnSpc>
                          <a:spcPts val="2560"/>
                        </a:lnSpc>
                        <a:spcBef>
                          <a:spcPts val="5"/>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≤1.00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4000"/>
                        </a:lnSpc>
                      </a:pPr>
                      <a:endParaRPr lang="en-US" altLang="en-US" sz="1000" dirty="0"/>
                    </a:p>
                    <a:p>
                      <a:pPr algn="l" rtl="0" eaLnBrk="0">
                        <a:lnSpc>
                          <a:spcPct val="114000"/>
                        </a:lnSpc>
                      </a:pPr>
                      <a:endParaRPr lang="en-US" altLang="en-US" sz="1000" dirty="0"/>
                    </a:p>
                    <a:p>
                      <a:pPr marL="146685" algn="l" rtl="0" eaLnBrk="0">
                        <a:lnSpc>
                          <a:spcPct val="88000"/>
                        </a:lnSpc>
                        <a:spcBef>
                          <a:spcPts val="5"/>
                        </a:spcBef>
                      </a:pPr>
                      <a:r>
                        <a:rPr sz="1900" kern="0" spc="40" dirty="0">
                          <a:solidFill>
                            <a:srgbClr val="3A3B39">
                              <a:alpha val="100000"/>
                            </a:srgbClr>
                          </a:solidFill>
                          <a:latin typeface="微软雅黑" panose="020B0503020204020204" charset="-122"/>
                          <a:ea typeface="微软雅黑" panose="020B0503020204020204" charset="-122"/>
                          <a:cs typeface="微软雅黑" panose="020B0503020204020204" charset="-122"/>
                        </a:rPr>
                        <a:t>8.00~10.00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5000"/>
                        </a:lnSpc>
                      </a:pPr>
                      <a:endParaRPr lang="en-US" altLang="en-US" sz="1000" dirty="0"/>
                    </a:p>
                    <a:p>
                      <a:pPr algn="l" rtl="0" eaLnBrk="0">
                        <a:lnSpc>
                          <a:spcPct val="115000"/>
                        </a:lnSpc>
                      </a:pPr>
                      <a:endParaRPr lang="en-US" altLang="en-US" sz="1000" dirty="0"/>
                    </a:p>
                    <a:p>
                      <a:pPr marL="368935" algn="l" rtl="0" eaLnBrk="0">
                        <a:lnSpc>
                          <a:spcPct val="87000"/>
                        </a:lnSpc>
                        <a:spcBef>
                          <a:spcPts val="0"/>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0.5~2.5</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4000"/>
                        </a:lnSpc>
                      </a:pPr>
                      <a:endParaRPr lang="en-US" altLang="en-US" sz="1000" dirty="0"/>
                    </a:p>
                    <a:p>
                      <a:pPr algn="l" rtl="0" eaLnBrk="0">
                        <a:lnSpc>
                          <a:spcPct val="114000"/>
                        </a:lnSpc>
                      </a:pPr>
                      <a:endParaRPr lang="en-US" altLang="en-US" sz="1000" dirty="0"/>
                    </a:p>
                    <a:p>
                      <a:pPr marL="369570" algn="l" rtl="0" eaLnBrk="0">
                        <a:lnSpc>
                          <a:spcPct val="88000"/>
                        </a:lnSpc>
                        <a:spcBef>
                          <a:spcPts val="5"/>
                        </a:spcBef>
                      </a:pPr>
                      <a:r>
                        <a:rPr sz="1900" kern="0" spc="30" dirty="0">
                          <a:solidFill>
                            <a:srgbClr val="3A3B39">
                              <a:alpha val="100000"/>
                            </a:srgbClr>
                          </a:solidFill>
                          <a:latin typeface="微软雅黑" panose="020B0503020204020204" charset="-122"/>
                          <a:ea typeface="微软雅黑" panose="020B0503020204020204" charset="-122"/>
                          <a:cs typeface="微软雅黑" panose="020B0503020204020204" charset="-122"/>
                        </a:rPr>
                        <a:t>0.2~1.0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495300" algn="l" rtl="0" eaLnBrk="0">
                        <a:lnSpc>
                          <a:spcPts val="2560"/>
                        </a:lnSpc>
                        <a:spcBef>
                          <a:spcPts val="5"/>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≤0.01</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1000"/>
                        </a:lnSpc>
                      </a:pPr>
                      <a:endParaRPr lang="en-US" altLang="en-US" sz="1000" dirty="0"/>
                    </a:p>
                    <a:p>
                      <a:pPr algn="l" rtl="0" eaLnBrk="0">
                        <a:lnSpc>
                          <a:spcPct val="111000"/>
                        </a:lnSpc>
                      </a:pPr>
                      <a:endParaRPr lang="en-US" altLang="en-US" sz="1000" dirty="0"/>
                    </a:p>
                    <a:p>
                      <a:pPr marL="421005" algn="l" rtl="0" eaLnBrk="0">
                        <a:lnSpc>
                          <a:spcPts val="2560"/>
                        </a:lnSpc>
                        <a:spcBef>
                          <a:spcPts val="5"/>
                        </a:spcBef>
                      </a:pP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≤0.015</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bl>
          </a:graphicData>
        </a:graphic>
      </p:graphicFrame>
      <p:graphicFrame>
        <p:nvGraphicFramePr>
          <p:cNvPr id="166" name="table 166"/>
          <p:cNvGraphicFramePr>
            <a:graphicFrameLocks noGrp="1"/>
          </p:cNvGraphicFramePr>
          <p:nvPr/>
        </p:nvGraphicFramePr>
        <p:xfrm>
          <a:off x="1865376" y="5955030"/>
          <a:ext cx="8441055" cy="5812154"/>
        </p:xfrm>
        <a:graphic>
          <a:graphicData uri="http://schemas.openxmlformats.org/drawingml/2006/table">
            <a:tbl>
              <a:tblPr>
                <a:solidFill>
                  <a:srgbClr val="F2F2F2"/>
                </a:solidFill>
              </a:tblPr>
              <a:tblGrid>
                <a:gridCol w="8441055"/>
              </a:tblGrid>
              <a:tr h="715009">
                <a:tc>
                  <a:txBody>
                    <a:bodyPr/>
                    <a:lstStyle/>
                    <a:p>
                      <a:pPr algn="l" rtl="0" eaLnBrk="0">
                        <a:lnSpc>
                          <a:spcPct val="100000"/>
                        </a:lnSpc>
                      </a:pPr>
                      <a:endParaRPr lang="en-US" altLang="en-US" sz="1000" dirty="0"/>
                    </a:p>
                  </a:txBody>
                  <a:tcPr marL="0" marR="0" marT="0" marB="0" vert="horz">
                    <a:lnL w="3175" cap="flat" cmpd="sng" algn="ctr">
                      <a:solidFill>
                        <a:srgbClr val="BFBFBF"/>
                      </a:solidFill>
                      <a:prstDash val="solid"/>
                      <a:round/>
                      <a:headEnd type="none" w="med" len="med"/>
                      <a:tailEnd type="none" w="med" len="med"/>
                    </a:lnL>
                    <a:lnR w="3175" cap="flat" cmpd="sng" algn="ctr">
                      <a:solidFill>
                        <a:srgbClr val="BFBFBF"/>
                      </a:solidFill>
                      <a:prstDash val="solid"/>
                      <a:round/>
                      <a:headEnd type="none" w="med" len="med"/>
                      <a:tailEnd type="none" w="med" len="med"/>
                    </a:lnR>
                    <a:lnT w="3175" cap="flat" cmpd="sng" algn="ctr">
                      <a:solidFill>
                        <a:srgbClr val="BFBFBF"/>
                      </a:solidFill>
                      <a:prstDash val="solid"/>
                      <a:round/>
                      <a:headEnd type="none" w="med" len="med"/>
                      <a:tailEnd type="none" w="med" len="med"/>
                    </a:lnT>
                    <a:lnB w="3175" cap="flat" cmpd="sng" algn="ctr">
                      <a:solidFill>
                        <a:srgbClr val="BFBFBF"/>
                      </a:solidFill>
                      <a:prstDash val="solid"/>
                      <a:round/>
                      <a:headEnd type="none" w="med" len="med"/>
                      <a:tailEnd type="none" w="med" len="med"/>
                    </a:lnB>
                    <a:solidFill>
                      <a:srgbClr val="D9D9D9"/>
                    </a:solidFill>
                  </a:tcPr>
                </a:tc>
              </a:tr>
              <a:tr h="5097144">
                <a:tc>
                  <a:txBody>
                    <a:bodyPr/>
                    <a:lstStyle/>
                    <a:p>
                      <a:pPr algn="l" rtl="0" eaLnBrk="0">
                        <a:lnSpc>
                          <a:spcPct val="113000"/>
                        </a:lnSpc>
                      </a:pPr>
                      <a:endParaRPr lang="en-US" altLang="en-US" sz="1000" dirty="0"/>
                    </a:p>
                    <a:p>
                      <a:pPr algn="l" rtl="0" eaLnBrk="0">
                        <a:lnSpc>
                          <a:spcPct val="113000"/>
                        </a:lnSpc>
                      </a:pPr>
                      <a:endParaRPr lang="en-US" altLang="en-US" sz="1000" dirty="0"/>
                    </a:p>
                    <a:p>
                      <a:pPr algn="l" rtl="0" eaLnBrk="0">
                        <a:lnSpc>
                          <a:spcPct val="114000"/>
                        </a:lnSpc>
                      </a:pPr>
                      <a:endParaRPr lang="en-US" altLang="en-US" sz="1000" dirty="0"/>
                    </a:p>
                    <a:p>
                      <a:pPr algn="l" rtl="0" eaLnBrk="0">
                        <a:lnSpc>
                          <a:spcPct val="114000"/>
                        </a:lnSpc>
                      </a:pPr>
                      <a:endParaRPr lang="en-US" altLang="en-US" sz="1000" dirty="0"/>
                    </a:p>
                    <a:p>
                      <a:pPr marL="387350" algn="l" rtl="0" eaLnBrk="0">
                        <a:lnSpc>
                          <a:spcPct val="97000"/>
                        </a:lnSpc>
                        <a:spcBef>
                          <a:spcPts val="5"/>
                        </a:spcBef>
                      </a:pPr>
                      <a:r>
                        <a:rPr sz="2400" kern="0" spc="-10" dirty="0">
                          <a:solidFill>
                            <a:srgbClr val="565856">
                              <a:alpha val="100000"/>
                            </a:srgbClr>
                          </a:solidFill>
                          <a:latin typeface="Arial" panose="020B0604020202020204"/>
                          <a:ea typeface="Arial" panose="020B0604020202020204"/>
                          <a:cs typeface="Arial" panose="020B0604020202020204"/>
                        </a:rPr>
                        <a:t>•    </a:t>
                      </a:r>
                      <a:r>
                        <a:rPr lang="en-US" sz="2400" kern="0" spc="-10" dirty="0">
                          <a:solidFill>
                            <a:srgbClr val="565856">
                              <a:alpha val="100000"/>
                            </a:srgbClr>
                          </a:solidFill>
                          <a:latin typeface="Arial" panose="020B0604020202020204"/>
                          <a:ea typeface="Arial" panose="020B0604020202020204"/>
                          <a:cs typeface="Arial" panose="020B0604020202020204"/>
                        </a:rPr>
                        <a:t>Other Brands</a:t>
                      </a:r>
                      <a:r>
                        <a:rPr sz="2400" b="1" kern="0" spc="-10" dirty="0">
                          <a:solidFill>
                            <a:srgbClr val="565856">
                              <a:alpha val="100000"/>
                            </a:srgbClr>
                          </a:solidFill>
                          <a:latin typeface="微软雅黑" panose="020B0503020204020204" charset="-122"/>
                          <a:ea typeface="微软雅黑" panose="020B0503020204020204" charset="-122"/>
                          <a:cs typeface="微软雅黑" panose="020B0503020204020204" charset="-122"/>
                        </a:rPr>
                        <a:t>:</a:t>
                      </a:r>
                      <a:r>
                        <a:rPr sz="2400" b="1" kern="0" spc="110" dirty="0">
                          <a:solidFill>
                            <a:srgbClr val="565856">
                              <a:alpha val="100000"/>
                            </a:srgbClr>
                          </a:solidFill>
                          <a:latin typeface="微软雅黑" panose="020B0503020204020204" charset="-122"/>
                          <a:ea typeface="微软雅黑" panose="020B0503020204020204" charset="-122"/>
                          <a:cs typeface="微软雅黑" panose="020B0503020204020204" charset="-122"/>
                        </a:rPr>
                        <a:t> </a:t>
                      </a:r>
                      <a:r>
                        <a:rPr sz="2400" kern="0" spc="-10" dirty="0">
                          <a:solidFill>
                            <a:srgbClr val="565856">
                              <a:alpha val="100000"/>
                            </a:srgbClr>
                          </a:solidFill>
                          <a:latin typeface="微软雅黑" panose="020B0503020204020204" charset="-122"/>
                          <a:ea typeface="微软雅黑" panose="020B0503020204020204" charset="-122"/>
                          <a:cs typeface="微软雅黑" panose="020B0503020204020204" charset="-122"/>
                        </a:rPr>
                        <a:t>GH353</a:t>
                      </a:r>
                      <a:r>
                        <a:rPr sz="2400" kern="0" spc="-20" dirty="0">
                          <a:solidFill>
                            <a:srgbClr val="565856">
                              <a:alpha val="100000"/>
                            </a:srgbClr>
                          </a:solidFill>
                          <a:latin typeface="微软雅黑" panose="020B0503020204020204" charset="-122"/>
                          <a:ea typeface="微软雅黑" panose="020B0503020204020204" charset="-122"/>
                          <a:cs typeface="微软雅黑" panose="020B0503020204020204" charset="-122"/>
                        </a:rPr>
                        <a:t>6</a:t>
                      </a:r>
                      <a:endParaRPr lang="en-US" altLang="en-US" sz="2400" dirty="0"/>
                    </a:p>
                    <a:p>
                      <a:pPr algn="l" rtl="0" eaLnBrk="0">
                        <a:lnSpc>
                          <a:spcPct val="165000"/>
                        </a:lnSpc>
                      </a:pPr>
                      <a:endParaRPr lang="en-US" altLang="en-US" sz="1000" dirty="0"/>
                    </a:p>
                    <a:p>
                      <a:pPr marL="387350" algn="l" rtl="0" eaLnBrk="0">
                        <a:lnSpc>
                          <a:spcPct val="88000"/>
                        </a:lnSpc>
                        <a:spcBef>
                          <a:spcPts val="725"/>
                        </a:spcBef>
                      </a:pPr>
                      <a:r>
                        <a:rPr sz="2400" kern="0" spc="-20" dirty="0">
                          <a:solidFill>
                            <a:srgbClr val="565856">
                              <a:alpha val="100000"/>
                            </a:srgbClr>
                          </a:solidFill>
                          <a:latin typeface="Arial" panose="020B0604020202020204"/>
                          <a:ea typeface="Arial" panose="020B0604020202020204"/>
                          <a:cs typeface="Arial" panose="020B0604020202020204"/>
                        </a:rPr>
                        <a:t>•</a:t>
                      </a:r>
                      <a:r>
                        <a:rPr sz="2400" kern="0" spc="30" dirty="0">
                          <a:solidFill>
                            <a:srgbClr val="565856">
                              <a:alpha val="100000"/>
                            </a:srgbClr>
                          </a:solidFill>
                          <a:latin typeface="Arial" panose="020B0604020202020204"/>
                          <a:ea typeface="Arial" panose="020B0604020202020204"/>
                          <a:cs typeface="Arial" panose="020B0604020202020204"/>
                        </a:rPr>
                        <a:t>    </a:t>
                      </a:r>
                      <a:r>
                        <a:rPr lang="en-US" sz="2400" kern="0" spc="30" dirty="0">
                          <a:solidFill>
                            <a:srgbClr val="565856">
                              <a:alpha val="100000"/>
                            </a:srgbClr>
                          </a:solidFill>
                          <a:latin typeface="Arial" panose="020B0604020202020204"/>
                          <a:ea typeface="Arial" panose="020B0604020202020204"/>
                          <a:cs typeface="Arial" panose="020B0604020202020204"/>
                        </a:rPr>
                        <a:t>Density</a:t>
                      </a:r>
                      <a:r>
                        <a:rPr sz="2400" kern="0" spc="-20" dirty="0">
                          <a:solidFill>
                            <a:srgbClr val="565856">
                              <a:alpha val="100000"/>
                            </a:srgbClr>
                          </a:solidFill>
                          <a:latin typeface="微软雅黑" panose="020B0503020204020204" charset="-122"/>
                          <a:ea typeface="微软雅黑" panose="020B0503020204020204" charset="-122"/>
                          <a:cs typeface="微软雅黑" panose="020B0503020204020204" charset="-122"/>
                        </a:rPr>
                        <a:t>: 8.3</a:t>
                      </a:r>
                      <a:r>
                        <a:rPr sz="2400" kern="0" spc="140" dirty="0">
                          <a:solidFill>
                            <a:srgbClr val="565856">
                              <a:alpha val="100000"/>
                            </a:srgbClr>
                          </a:solidFill>
                          <a:latin typeface="微软雅黑" panose="020B0503020204020204" charset="-122"/>
                          <a:ea typeface="微软雅黑" panose="020B0503020204020204" charset="-122"/>
                          <a:cs typeface="微软雅黑" panose="020B0503020204020204" charset="-122"/>
                        </a:rPr>
                        <a:t> </a:t>
                      </a:r>
                      <a:r>
                        <a:rPr sz="2400" kern="0" spc="-20" dirty="0">
                          <a:solidFill>
                            <a:srgbClr val="565856">
                              <a:alpha val="100000"/>
                            </a:srgbClr>
                          </a:solidFill>
                          <a:latin typeface="微软雅黑" panose="020B0503020204020204" charset="-122"/>
                          <a:ea typeface="微软雅黑" panose="020B0503020204020204" charset="-122"/>
                          <a:cs typeface="微软雅黑" panose="020B0503020204020204" charset="-122"/>
                        </a:rPr>
                        <a:t>g/</a:t>
                      </a:r>
                      <a:r>
                        <a:rPr sz="2400" kern="0" spc="-30" dirty="0">
                          <a:solidFill>
                            <a:srgbClr val="565856">
                              <a:alpha val="100000"/>
                            </a:srgbClr>
                          </a:solidFill>
                          <a:latin typeface="微软雅黑" panose="020B0503020204020204" charset="-122"/>
                          <a:ea typeface="微软雅黑" panose="020B0503020204020204" charset="-122"/>
                          <a:cs typeface="微软雅黑" panose="020B0503020204020204" charset="-122"/>
                        </a:rPr>
                        <a:t>cm</a:t>
                      </a:r>
                      <a:r>
                        <a:rPr sz="2400" kern="0" spc="-30" baseline="30000" dirty="0">
                          <a:solidFill>
                            <a:srgbClr val="565856">
                              <a:alpha val="100000"/>
                            </a:srgbClr>
                          </a:solidFill>
                          <a:latin typeface="微软雅黑" panose="020B0503020204020204" charset="-122"/>
                          <a:ea typeface="微软雅黑" panose="020B0503020204020204" charset="-122"/>
                          <a:cs typeface="微软雅黑" panose="020B0503020204020204" charset="-122"/>
                        </a:rPr>
                        <a:t>3</a:t>
                      </a:r>
                      <a:endParaRPr lang="en-US" altLang="en-US" sz="2400" baseline="30000" dirty="0"/>
                    </a:p>
                    <a:p>
                      <a:pPr algn="l" rtl="0" eaLnBrk="0">
                        <a:lnSpc>
                          <a:spcPct val="187000"/>
                        </a:lnSpc>
                      </a:pPr>
                      <a:endParaRPr lang="en-US" altLang="en-US" sz="1000" dirty="0"/>
                    </a:p>
                    <a:p>
                      <a:pPr algn="l" rtl="0" eaLnBrk="0">
                        <a:lnSpc>
                          <a:spcPct val="100000"/>
                        </a:lnSpc>
                      </a:pPr>
                      <a:endParaRPr lang="en-US" altLang="en-US" sz="600" dirty="0"/>
                    </a:p>
                    <a:p>
                      <a:pPr marL="834390" indent="-447040" algn="l" rtl="0" eaLnBrk="0">
                        <a:lnSpc>
                          <a:spcPct val="124000"/>
                        </a:lnSpc>
                        <a:spcBef>
                          <a:spcPts val="5"/>
                        </a:spcBef>
                      </a:pPr>
                      <a:r>
                        <a:rPr sz="2400" kern="0" spc="0" dirty="0">
                          <a:solidFill>
                            <a:srgbClr val="565856">
                              <a:alpha val="100000"/>
                            </a:srgbClr>
                          </a:solidFill>
                          <a:latin typeface="Arial" panose="020B0604020202020204"/>
                          <a:ea typeface="Arial" panose="020B0604020202020204"/>
                          <a:cs typeface="Arial" panose="020B0604020202020204"/>
                        </a:rPr>
                        <a:t>•    </a:t>
                      </a:r>
                      <a:r>
                        <a:rPr sz="2400" kern="0" dirty="0">
                          <a:solidFill>
                            <a:srgbClr val="565856">
                              <a:alpha val="100000"/>
                            </a:srgbClr>
                          </a:solidFill>
                          <a:latin typeface="微软雅黑" panose="020B0503020204020204" charset="-122"/>
                          <a:ea typeface="微软雅黑" panose="020B0503020204020204" charset="-122"/>
                          <a:cs typeface="微软雅黑" panose="020B0503020204020204" charset="-122"/>
                        </a:rPr>
                        <a:t>High temperature in a variety of atmosphere with corrosion resistance, and has excellent, high-temperature strength, in a variety of high-temperature environment has been widely used.</a:t>
                      </a:r>
                      <a:endParaRPr sz="2400" kern="0" dirty="0">
                        <a:solidFill>
                          <a:srgbClr val="565856">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lnL w="3175" cap="flat" cmpd="sng" algn="ctr">
                      <a:solidFill>
                        <a:srgbClr val="D9D9D9"/>
                      </a:solidFill>
                      <a:prstDash val="solid"/>
                      <a:round/>
                      <a:headEnd type="none" w="med" len="med"/>
                      <a:tailEnd type="none" w="med" len="med"/>
                    </a:lnL>
                    <a:lnR w="3175" cap="flat" cmpd="sng" algn="ctr">
                      <a:solidFill>
                        <a:srgbClr val="D9D9D9"/>
                      </a:solidFill>
                      <a:prstDash val="solid"/>
                      <a:round/>
                      <a:headEnd type="none" w="med" len="med"/>
                      <a:tailEnd type="none" w="med" len="med"/>
                    </a:lnR>
                    <a:lnT w="3175" cap="flat" cmpd="sng" algn="ctr">
                      <a:solidFill>
                        <a:srgbClr val="D9D9D9"/>
                      </a:solidFill>
                      <a:prstDash val="solid"/>
                      <a:round/>
                      <a:headEnd type="none" w="med" len="med"/>
                      <a:tailEnd type="none" w="med" len="med"/>
                    </a:lnT>
                    <a:lnB w="3175" cap="flat" cmpd="sng" algn="ctr">
                      <a:solidFill>
                        <a:srgbClr val="D9D9D9"/>
                      </a:solidFill>
                      <a:prstDash val="solid"/>
                      <a:round/>
                      <a:headEnd type="none" w="med" len="med"/>
                      <a:tailEnd type="none" w="med" len="med"/>
                    </a:lnB>
                    <a:solidFill>
                      <a:srgbClr val="F2F2F2"/>
                    </a:solidFill>
                  </a:tcPr>
                </a:tc>
              </a:tr>
            </a:tbl>
          </a:graphicData>
        </a:graphic>
      </p:graphicFrame>
      <p:graphicFrame>
        <p:nvGraphicFramePr>
          <p:cNvPr id="168" name="table 168"/>
          <p:cNvGraphicFramePr>
            <a:graphicFrameLocks noGrp="1"/>
          </p:cNvGraphicFramePr>
          <p:nvPr/>
        </p:nvGraphicFramePr>
        <p:xfrm>
          <a:off x="10864088" y="7615555"/>
          <a:ext cx="11364595" cy="4156075"/>
        </p:xfrm>
        <a:graphic>
          <a:graphicData uri="http://schemas.openxmlformats.org/drawingml/2006/table">
            <a:tbl>
              <a:tblPr/>
              <a:tblGrid>
                <a:gridCol w="2276475"/>
                <a:gridCol w="2270125"/>
                <a:gridCol w="2270125"/>
                <a:gridCol w="2270760"/>
                <a:gridCol w="2277110"/>
              </a:tblGrid>
              <a:tr h="909955">
                <a:tc gridSpan="5">
                  <a:txBody>
                    <a:bodyPr/>
                    <a:lstStyle/>
                    <a:p>
                      <a:pPr algn="l" rtl="0" eaLnBrk="0">
                        <a:lnSpc>
                          <a:spcPct val="105000"/>
                        </a:lnSpc>
                      </a:pPr>
                      <a:endParaRPr lang="en-US" altLang="en-US" sz="1000" dirty="0"/>
                    </a:p>
                    <a:p>
                      <a:pPr algn="l" rtl="0" eaLnBrk="0">
                        <a:lnSpc>
                          <a:spcPct val="106000"/>
                        </a:lnSpc>
                      </a:pPr>
                      <a:endParaRPr lang="en-US" altLang="en-US" sz="1000" dirty="0"/>
                    </a:p>
                    <a:p>
                      <a:pPr marL="5074920" algn="l" rtl="0" eaLnBrk="0">
                        <a:lnSpc>
                          <a:spcPct val="97000"/>
                        </a:lnSpc>
                        <a:spcBef>
                          <a:spcPts val="5"/>
                        </a:spcBef>
                      </a:pPr>
                      <a:r>
                        <a:rPr sz="2400" b="1"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Mechanical properties</a:t>
                      </a:r>
                      <a:endParaRPr lang="en-US" altLang="en-US" sz="24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hMerge="1">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r>
              <a:tr h="1619885">
                <a:tc>
                  <a:txBody>
                    <a:bodyPr/>
                    <a:lstStyle/>
                    <a:p>
                      <a:pPr algn="l" rtl="0" eaLnBrk="0">
                        <a:lnSpc>
                          <a:spcPct val="114000"/>
                        </a:lnSpc>
                      </a:pPr>
                      <a:endParaRPr lang="en-US" altLang="en-US" sz="1000" dirty="0"/>
                    </a:p>
                    <a:p>
                      <a:pPr algn="l" rtl="0" eaLnBrk="0">
                        <a:lnSpc>
                          <a:spcPct val="114000"/>
                        </a:lnSpc>
                      </a:pPr>
                      <a:endParaRPr lang="en-US" altLang="en-US" sz="1000" dirty="0"/>
                    </a:p>
                    <a:p>
                      <a:pPr algn="l" rtl="0" eaLnBrk="0">
                        <a:lnSpc>
                          <a:spcPct val="114000"/>
                        </a:lnSpc>
                      </a:pPr>
                      <a:endParaRPr lang="en-US" altLang="en-US" sz="1000" dirty="0"/>
                    </a:p>
                    <a:p>
                      <a:pPr algn="l" rtl="0" eaLnBrk="0">
                        <a:lnSpc>
                          <a:spcPct val="115000"/>
                        </a:lnSpc>
                      </a:pPr>
                      <a:endParaRPr lang="en-US" altLang="en-US" sz="1000" dirty="0"/>
                    </a:p>
                    <a:p>
                      <a:pPr marL="567055" algn="l" rtl="0" eaLnBrk="0">
                        <a:lnSpc>
                          <a:spcPts val="2330"/>
                        </a:lnSpc>
                        <a:spcBef>
                          <a:spcPts val="5"/>
                        </a:spcBef>
                      </a:pPr>
                      <a:r>
                        <a:rPr sz="1900" b="1"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Element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9000"/>
                        </a:lnSpc>
                      </a:pPr>
                      <a:endParaRPr lang="en-US" altLang="en-US" sz="1000" dirty="0"/>
                    </a:p>
                    <a:p>
                      <a:pPr algn="l" rtl="0" eaLnBrk="0">
                        <a:lnSpc>
                          <a:spcPct val="119000"/>
                        </a:lnSpc>
                      </a:pPr>
                      <a:endParaRPr lang="en-US" altLang="en-US" sz="1000" dirty="0"/>
                    </a:p>
                    <a:p>
                      <a:pPr algn="l" rtl="0" eaLnBrk="0">
                        <a:lnSpc>
                          <a:spcPct val="119000"/>
                        </a:lnSpc>
                      </a:pPr>
                      <a:endParaRPr lang="en-US" altLang="en-US" sz="1000" dirty="0"/>
                    </a:p>
                    <a:p>
                      <a:pPr algn="l" rtl="0" eaLnBrk="0">
                        <a:lnSpc>
                          <a:spcPct val="10000"/>
                        </a:lnSpc>
                      </a:pPr>
                      <a:endParaRPr lang="en-US" altLang="en-US" sz="100" dirty="0"/>
                    </a:p>
                    <a:p>
                      <a:pPr marL="631825" algn="l" rtl="0" eaLnBrk="0">
                        <a:lnSpc>
                          <a:spcPct val="93000"/>
                        </a:lnSpc>
                      </a:pP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Tensile strength</a:t>
                      </a:r>
                      <a:r>
                        <a:rPr lang="en-US"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(σ</a:t>
                      </a:r>
                      <a:r>
                        <a:rPr sz="2000" kern="0" spc="50" baseline="-17000" dirty="0">
                          <a:solidFill>
                            <a:srgbClr val="3A3B39">
                              <a:alpha val="100000"/>
                            </a:srgbClr>
                          </a:solidFill>
                          <a:latin typeface="微软雅黑" panose="020B0503020204020204" charset="-122"/>
                          <a:ea typeface="微软雅黑" panose="020B0503020204020204" charset="-122"/>
                          <a:cs typeface="微软雅黑" panose="020B0503020204020204" charset="-122"/>
                        </a:rPr>
                        <a:t>b</a:t>
                      </a:r>
                      <a:r>
                        <a:rPr sz="1900"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MPa</a:t>
                      </a:r>
                      <a:r>
                        <a:rPr sz="1900"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9000"/>
                        </a:lnSpc>
                      </a:pPr>
                      <a:endParaRPr lang="en-US" altLang="en-US" sz="1000" dirty="0"/>
                    </a:p>
                    <a:p>
                      <a:pPr algn="l" rtl="0" eaLnBrk="0">
                        <a:lnSpc>
                          <a:spcPct val="119000"/>
                        </a:lnSpc>
                      </a:pPr>
                      <a:endParaRPr lang="en-US" altLang="en-US" sz="1000" dirty="0"/>
                    </a:p>
                    <a:p>
                      <a:pPr algn="l" rtl="0" eaLnBrk="0">
                        <a:lnSpc>
                          <a:spcPct val="120000"/>
                        </a:lnSpc>
                      </a:pPr>
                      <a:endParaRPr lang="en-US" altLang="en-US" sz="1000" dirty="0"/>
                    </a:p>
                    <a:p>
                      <a:pPr marL="476250" indent="155575" algn="l" rtl="0" eaLnBrk="0">
                        <a:lnSpc>
                          <a:spcPct val="102000"/>
                        </a:lnSpc>
                        <a:spcBef>
                          <a:spcPts val="0"/>
                        </a:spcBef>
                      </a:pPr>
                      <a:r>
                        <a:rPr lang="en-US"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Y</a:t>
                      </a: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ield</a:t>
                      </a:r>
                      <a:r>
                        <a:rPr sz="19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(σ</a:t>
                      </a:r>
                      <a:r>
                        <a:rPr sz="2000" kern="0" spc="-80" baseline="-21000" dirty="0">
                          <a:solidFill>
                            <a:srgbClr val="3A3B39">
                              <a:alpha val="100000"/>
                            </a:srgbClr>
                          </a:solidFill>
                          <a:latin typeface="微软雅黑" panose="020B0503020204020204" charset="-122"/>
                          <a:ea typeface="微软雅黑" panose="020B0503020204020204" charset="-122"/>
                          <a:cs typeface="微软雅黑" panose="020B0503020204020204" charset="-122"/>
                        </a:rPr>
                        <a:t>P0.2</a:t>
                      </a: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/MPa）</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9000"/>
                        </a:lnSpc>
                      </a:pPr>
                      <a:endParaRPr lang="en-US" altLang="en-US" sz="1000" dirty="0"/>
                    </a:p>
                    <a:p>
                      <a:pPr algn="l" rtl="0" eaLnBrk="0">
                        <a:lnSpc>
                          <a:spcPct val="119000"/>
                        </a:lnSpc>
                      </a:pPr>
                      <a:endParaRPr lang="en-US" altLang="en-US" sz="1000" dirty="0"/>
                    </a:p>
                    <a:p>
                      <a:pPr algn="l" rtl="0" eaLnBrk="0">
                        <a:lnSpc>
                          <a:spcPct val="119000"/>
                        </a:lnSpc>
                      </a:pPr>
                      <a:endParaRPr lang="en-US" altLang="en-US" sz="1000" dirty="0"/>
                    </a:p>
                    <a:p>
                      <a:pPr lvl="1" algn="r" rtl="0" eaLnBrk="0">
                        <a:lnSpc>
                          <a:spcPct val="10000"/>
                        </a:lnSpc>
                      </a:pPr>
                      <a:r>
                        <a:rPr lang="en-US"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kern="0" spc="80" dirty="0">
                          <a:solidFill>
                            <a:srgbClr val="3A3B39">
                              <a:alpha val="100000"/>
                            </a:srgbClr>
                          </a:solidFill>
                          <a:latin typeface="微软雅黑" panose="020B0503020204020204" charset="-122"/>
                          <a:ea typeface="微软雅黑" panose="020B0503020204020204" charset="-122"/>
                          <a:cs typeface="微软雅黑" panose="020B0503020204020204" charset="-122"/>
                        </a:rPr>
                        <a:t>Elongation</a:t>
                      </a:r>
                      <a:r>
                        <a:rPr sz="1600" kern="0" spc="-9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6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c>
                  <a:txBody>
                    <a:bodyPr/>
                    <a:lstStyle/>
                    <a:p>
                      <a:pPr algn="l" rtl="0" eaLnBrk="0">
                        <a:lnSpc>
                          <a:spcPct val="119000"/>
                        </a:lnSpc>
                      </a:pPr>
                      <a:endParaRPr lang="en-US" altLang="en-US" sz="1000" dirty="0"/>
                    </a:p>
                    <a:p>
                      <a:pPr algn="l" rtl="0" eaLnBrk="0">
                        <a:lnSpc>
                          <a:spcPct val="119000"/>
                        </a:lnSpc>
                      </a:pPr>
                      <a:endParaRPr lang="en-US" altLang="en-US" sz="1000" dirty="0"/>
                    </a:p>
                    <a:p>
                      <a:pPr algn="l" rtl="0" eaLnBrk="0">
                        <a:lnSpc>
                          <a:spcPct val="119000"/>
                        </a:lnSpc>
                      </a:pPr>
                      <a:endParaRPr lang="en-US" altLang="en-US" sz="1000" dirty="0"/>
                    </a:p>
                    <a:p>
                      <a:pPr algn="l" rtl="0" eaLnBrk="0">
                        <a:lnSpc>
                          <a:spcPct val="10000"/>
                        </a:lnSpc>
                      </a:pPr>
                      <a:r>
                        <a:rPr lang="en-US" altLang="en-US" sz="1900" dirty="0"/>
                        <a:t>          Hardness</a:t>
                      </a:r>
                      <a:endParaRPr lang="en-US" altLang="en-US" sz="1900" dirty="0"/>
                    </a:p>
                    <a:p>
                      <a:pPr marL="783590" algn="l" rtl="0" eaLnBrk="0">
                        <a:lnSpc>
                          <a:spcPts val="2400"/>
                        </a:lnSpc>
                      </a:pPr>
                      <a:r>
                        <a:rPr sz="1800" kern="0" spc="-130" dirty="0">
                          <a:solidFill>
                            <a:srgbClr val="3A3B39">
                              <a:alpha val="100000"/>
                            </a:srgbClr>
                          </a:solidFill>
                          <a:latin typeface="微软雅黑" panose="020B0503020204020204" charset="-122"/>
                          <a:ea typeface="微软雅黑" panose="020B0503020204020204" charset="-122"/>
                          <a:cs typeface="微软雅黑" panose="020B0503020204020204" charset="-122"/>
                        </a:rPr>
                        <a:t>（HRC）</a:t>
                      </a:r>
                      <a:endParaRPr lang="en-US" altLang="en-US" sz="18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FBFBF"/>
                    </a:solidFill>
                  </a:tcPr>
                </a:tc>
              </a:tr>
              <a:tr h="1626235">
                <a:tc>
                  <a:txBody>
                    <a:bodyPr/>
                    <a:lstStyle/>
                    <a:p>
                      <a:pPr algn="l" rtl="0" eaLnBrk="0">
                        <a:lnSpc>
                          <a:spcPct val="114000"/>
                        </a:lnSpc>
                      </a:pPr>
                      <a:endParaRPr lang="en-US" altLang="en-US" sz="1000" dirty="0"/>
                    </a:p>
                    <a:p>
                      <a:pPr algn="l" rtl="0" eaLnBrk="0">
                        <a:lnSpc>
                          <a:spcPct val="114000"/>
                        </a:lnSpc>
                      </a:pPr>
                      <a:endParaRPr lang="en-US" altLang="en-US" sz="1000" dirty="0"/>
                    </a:p>
                    <a:p>
                      <a:pPr algn="l" rtl="0" eaLnBrk="0">
                        <a:lnSpc>
                          <a:spcPct val="114000"/>
                        </a:lnSpc>
                      </a:pPr>
                      <a:endParaRPr lang="en-US" altLang="en-US" sz="1000" dirty="0"/>
                    </a:p>
                    <a:p>
                      <a:pPr algn="l" rtl="0" eaLnBrk="0">
                        <a:lnSpc>
                          <a:spcPct val="115000"/>
                        </a:lnSpc>
                      </a:pPr>
                      <a:r>
                        <a:rPr lang="en-US"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   </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Conten</a:t>
                      </a:r>
                      <a:r>
                        <a:rPr lang="en-US"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t</a:t>
                      </a:r>
                      <a:r>
                        <a:rPr sz="1900" b="1" kern="0" spc="23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r>
                        <a:rPr sz="1900" b="1"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wt</a:t>
                      </a:r>
                      <a:r>
                        <a:rPr sz="1900" b="1" kern="0" spc="50" dirty="0">
                          <a:solidFill>
                            <a:srgbClr val="3A3B39">
                              <a:alpha val="100000"/>
                            </a:srgbClr>
                          </a:solidFill>
                          <a:latin typeface="微软雅黑" panose="020B0503020204020204" charset="-122"/>
                          <a:ea typeface="微软雅黑" panose="020B0503020204020204" charset="-122"/>
                          <a:cs typeface="微软雅黑" panose="020B0503020204020204" charset="-122"/>
                        </a:rPr>
                        <a:t>%)</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6A6A6"/>
                    </a:solidFill>
                  </a:tcPr>
                </a:tc>
                <a:tc>
                  <a:txBody>
                    <a:bodyPr/>
                    <a:lstStyle/>
                    <a:p>
                      <a:pPr algn="l" rtl="0" eaLnBrk="0">
                        <a:lnSpc>
                          <a:spcPct val="116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algn="l" rtl="0" eaLnBrk="0">
                        <a:lnSpc>
                          <a:spcPct val="117000"/>
                        </a:lnSpc>
                      </a:pPr>
                      <a:endParaRPr lang="en-US" altLang="en-US" sz="1000" dirty="0"/>
                    </a:p>
                    <a:p>
                      <a:pPr marL="927100" algn="l" rtl="0" eaLnBrk="0">
                        <a:lnSpc>
                          <a:spcPct val="87000"/>
                        </a:lnSpc>
                        <a:spcBef>
                          <a:spcPts val="5"/>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650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6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algn="l" rtl="0" eaLnBrk="0">
                        <a:lnSpc>
                          <a:spcPct val="117000"/>
                        </a:lnSpc>
                      </a:pPr>
                      <a:endParaRPr lang="en-US" altLang="en-US" sz="1000" dirty="0"/>
                    </a:p>
                    <a:p>
                      <a:pPr marL="934720" algn="l" rtl="0" eaLnBrk="0">
                        <a:lnSpc>
                          <a:spcPct val="87000"/>
                        </a:lnSpc>
                        <a:spcBef>
                          <a:spcPts val="5"/>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550</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6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algn="l" rtl="0" eaLnBrk="0">
                        <a:lnSpc>
                          <a:spcPct val="117000"/>
                        </a:lnSpc>
                      </a:pPr>
                      <a:endParaRPr lang="en-US" altLang="en-US" sz="1000" dirty="0"/>
                    </a:p>
                    <a:p>
                      <a:pPr marL="1002665" algn="l" rtl="0" eaLnBrk="0">
                        <a:lnSpc>
                          <a:spcPct val="87000"/>
                        </a:lnSpc>
                        <a:spcBef>
                          <a:spcPts val="5"/>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25</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l" rtl="0" eaLnBrk="0">
                        <a:lnSpc>
                          <a:spcPct val="116000"/>
                        </a:lnSpc>
                      </a:pPr>
                      <a:endParaRPr lang="en-US" altLang="en-US" sz="1000" dirty="0"/>
                    </a:p>
                    <a:p>
                      <a:pPr algn="l" rtl="0" eaLnBrk="0">
                        <a:lnSpc>
                          <a:spcPct val="116000"/>
                        </a:lnSpc>
                      </a:pPr>
                      <a:endParaRPr lang="en-US" altLang="en-US" sz="1000" dirty="0"/>
                    </a:p>
                    <a:p>
                      <a:pPr algn="l" rtl="0" eaLnBrk="0">
                        <a:lnSpc>
                          <a:spcPct val="116000"/>
                        </a:lnSpc>
                      </a:pPr>
                      <a:endParaRPr lang="en-US" altLang="en-US" sz="1000" dirty="0"/>
                    </a:p>
                    <a:p>
                      <a:pPr algn="l" rtl="0" eaLnBrk="0">
                        <a:lnSpc>
                          <a:spcPct val="117000"/>
                        </a:lnSpc>
                      </a:pPr>
                      <a:endParaRPr lang="en-US" altLang="en-US" sz="1000" dirty="0"/>
                    </a:p>
                    <a:p>
                      <a:pPr marL="1002665" algn="l" rtl="0" eaLnBrk="0">
                        <a:lnSpc>
                          <a:spcPct val="87000"/>
                        </a:lnSpc>
                        <a:spcBef>
                          <a:spcPts val="5"/>
                        </a:spcBef>
                      </a:pPr>
                      <a:r>
                        <a:rPr sz="1900" kern="0" spc="-10" dirty="0">
                          <a:solidFill>
                            <a:srgbClr val="3A3B39">
                              <a:alpha val="100000"/>
                            </a:srgbClr>
                          </a:solidFill>
                          <a:latin typeface="微软雅黑" panose="020B0503020204020204" charset="-122"/>
                          <a:ea typeface="微软雅黑" panose="020B0503020204020204" charset="-122"/>
                          <a:cs typeface="微软雅黑" panose="020B0503020204020204" charset="-122"/>
                        </a:rPr>
                        <a:t>24</a:t>
                      </a:r>
                      <a:endParaRPr lang="en-US" altLang="en-US" sz="1900" dirty="0"/>
                    </a:p>
                  </a:txBody>
                  <a:tcPr marL="0" marR="0" marT="0" marB="0" vert="horz">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bl>
          </a:graphicData>
        </a:graphic>
      </p:graphicFrame>
      <p:sp>
        <p:nvSpPr>
          <p:cNvPr id="170" name="textbox 170"/>
          <p:cNvSpPr/>
          <p:nvPr/>
        </p:nvSpPr>
        <p:spPr>
          <a:xfrm>
            <a:off x="1868424" y="2775966"/>
            <a:ext cx="8435975" cy="2176779"/>
          </a:xfrm>
          <a:prstGeom prst="rect">
            <a:avLst/>
          </a:prstGeom>
          <a:solidFill>
            <a:srgbClr val="000000">
              <a:alpha val="69803"/>
            </a:srgbClr>
          </a:solidFill>
        </p:spPr>
        <p:txBody>
          <a:bodyPr vert="horz" wrap="square" lIns="0" tIns="0" rIns="0" bIns="0"/>
          <a:lstStyle/>
          <a:p>
            <a:pPr algn="l" rtl="0" eaLnBrk="0">
              <a:lnSpc>
                <a:spcPct val="113000"/>
              </a:lnSpc>
            </a:pPr>
            <a:endParaRPr lang="en-US" altLang="en-US" sz="1000" dirty="0"/>
          </a:p>
          <a:p>
            <a:pPr algn="l" rtl="0" eaLnBrk="0">
              <a:lnSpc>
                <a:spcPct val="113000"/>
              </a:lnSpc>
            </a:pPr>
            <a:endParaRPr lang="en-US" altLang="en-US" sz="1000" dirty="0"/>
          </a:p>
          <a:p>
            <a:pPr algn="l" rtl="0" eaLnBrk="0">
              <a:lnSpc>
                <a:spcPct val="114000"/>
              </a:lnSpc>
            </a:pPr>
            <a:endParaRPr lang="en-US" altLang="en-US" sz="1000" dirty="0"/>
          </a:p>
          <a:p>
            <a:pPr algn="l" rtl="0" eaLnBrk="0">
              <a:lnSpc>
                <a:spcPct val="114000"/>
              </a:lnSpc>
            </a:pPr>
            <a:endParaRPr lang="en-US" altLang="en-US" sz="1000" dirty="0"/>
          </a:p>
          <a:p>
            <a:pPr algn="l" rtl="0" eaLnBrk="0">
              <a:lnSpc>
                <a:spcPct val="7000"/>
              </a:lnSpc>
            </a:pPr>
            <a:endParaRPr lang="en-US" altLang="en-US" sz="100" dirty="0"/>
          </a:p>
          <a:p>
            <a:pPr marL="796925" algn="l" rtl="0" eaLnBrk="0">
              <a:lnSpc>
                <a:spcPct val="83000"/>
              </a:lnSpc>
              <a:tabLst>
                <a:tab pos="1268730" algn="l"/>
              </a:tabLst>
            </a:pPr>
            <a:r>
              <a:rPr sz="6000" kern="0" spc="0" dirty="0">
                <a:solidFill>
                  <a:srgbClr val="FFFFFF">
                    <a:alpha val="100000"/>
                  </a:srgbClr>
                </a:solidFill>
                <a:latin typeface="微软雅黑" panose="020B0503020204020204" charset="-122"/>
                <a:ea typeface="微软雅黑" panose="020B0503020204020204" charset="-122"/>
                <a:cs typeface="微软雅黑" panose="020B0503020204020204" charset="-122"/>
              </a:rPr>
              <a:t>	</a:t>
            </a:r>
            <a:r>
              <a:rPr sz="6000" kern="0" spc="-170" dirty="0">
                <a:solidFill>
                  <a:srgbClr val="FFFFFF">
                    <a:alpha val="100000"/>
                  </a:srgbClr>
                </a:solidFill>
                <a:latin typeface="微软雅黑" panose="020B0503020204020204" charset="-122"/>
                <a:ea typeface="微软雅黑" panose="020B0503020204020204" charset="-122"/>
                <a:cs typeface="微软雅黑" panose="020B0503020204020204" charset="-122"/>
              </a:rPr>
              <a:t>HX</a:t>
            </a:r>
            <a:endParaRPr lang="en-US" altLang="en-US" sz="6000" dirty="0"/>
          </a:p>
        </p:txBody>
      </p:sp>
      <p:sp>
        <p:nvSpPr>
          <p:cNvPr id="172" name="path"/>
          <p:cNvSpPr/>
          <p:nvPr/>
        </p:nvSpPr>
        <p:spPr>
          <a:xfrm>
            <a:off x="2522982" y="3154679"/>
            <a:ext cx="142494" cy="1439418"/>
          </a:xfrm>
          <a:custGeom>
            <a:avLst/>
            <a:gdLst/>
            <a:ahLst/>
            <a:cxnLst/>
            <a:rect l="0" t="0" r="0" b="0"/>
            <a:pathLst>
              <a:path w="224" h="2266">
                <a:moveTo>
                  <a:pt x="0" y="2266"/>
                </a:moveTo>
                <a:lnTo>
                  <a:pt x="224" y="2266"/>
                </a:lnTo>
                <a:lnTo>
                  <a:pt x="224" y="0"/>
                </a:lnTo>
                <a:lnTo>
                  <a:pt x="0" y="0"/>
                </a:lnTo>
                <a:lnTo>
                  <a:pt x="0" y="2266"/>
                </a:lnTo>
                <a:close/>
              </a:path>
            </a:pathLst>
          </a:custGeom>
          <a:solidFill>
            <a:srgbClr val="FFFFFF">
              <a:alpha val="100000"/>
            </a:srgbClr>
          </a:solidFill>
          <a:ln cap="flat">
            <a:noFill/>
            <a:prstDash val="solid"/>
            <a:miter lim="0"/>
          </a:ln>
        </p:spPr>
        <p:txBody>
          <a:bodyPr rtlCol="0"/>
          <a:lstStyle/>
          <a:p>
            <a:pPr algn="ctr"/>
            <a:endParaRPr lang="zh-CN" altLang="en-US"/>
          </a:p>
        </p:txBody>
      </p:sp>
      <p:sp>
        <p:nvSpPr>
          <p:cNvPr id="174" name="textbox 174"/>
          <p:cNvSpPr/>
          <p:nvPr/>
        </p:nvSpPr>
        <p:spPr>
          <a:xfrm>
            <a:off x="1855470" y="1179830"/>
            <a:ext cx="10166985" cy="1377315"/>
          </a:xfrm>
          <a:prstGeom prst="rect">
            <a:avLst/>
          </a:prstGeom>
        </p:spPr>
        <p:txBody>
          <a:bodyPr vert="horz" wrap="square" lIns="0" tIns="0" rIns="0" bIns="0"/>
          <a:lstStyle/>
          <a:p>
            <a:pPr algn="l" rtl="0" eaLnBrk="0">
              <a:lnSpc>
                <a:spcPct val="145000"/>
              </a:lnSpc>
            </a:pPr>
            <a:endParaRPr lang="en-US" altLang="en-US" sz="1000" dirty="0"/>
          </a:p>
          <a:p>
            <a:pPr marL="154940" algn="l" rtl="0" eaLnBrk="0">
              <a:lnSpc>
                <a:spcPct val="97000"/>
              </a:lnSpc>
              <a:spcBef>
                <a:spcPts val="0"/>
              </a:spcBef>
              <a:tabLst>
                <a:tab pos="679450" algn="l"/>
              </a:tabLst>
            </a:pPr>
            <a:r>
              <a:rPr sz="7200" kern="0" spc="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7200"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rPr>
              <a:t>SLM</a:t>
            </a:r>
            <a:r>
              <a:rPr lang="en-US" sz="7200"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rPr>
              <a:t> </a:t>
            </a:r>
            <a:r>
              <a:rPr sz="4000" kern="0" spc="-70" dirty="0">
                <a:solidFill>
                  <a:srgbClr val="3A3B39">
                    <a:alpha val="100000"/>
                  </a:srgbClr>
                </a:solidFill>
                <a:latin typeface="微软雅黑" panose="020B0503020204020204" charset="-122"/>
                <a:ea typeface="微软雅黑" panose="020B0503020204020204" charset="-122"/>
                <a:cs typeface="微软雅黑" panose="020B0503020204020204" charset="-122"/>
                <a:sym typeface="+mn-ea"/>
              </a:rPr>
              <a:t>Physical properties of materials</a:t>
            </a:r>
            <a:endParaRPr lang="en-US" altLang="en-US" sz="4000" dirty="0"/>
          </a:p>
        </p:txBody>
      </p:sp>
      <p:sp>
        <p:nvSpPr>
          <p:cNvPr id="176" name="path"/>
          <p:cNvSpPr/>
          <p:nvPr/>
        </p:nvSpPr>
        <p:spPr>
          <a:xfrm>
            <a:off x="1868424" y="1192530"/>
            <a:ext cx="142494" cy="1256538"/>
          </a:xfrm>
          <a:custGeom>
            <a:avLst/>
            <a:gdLst/>
            <a:ahLst/>
            <a:cxnLst/>
            <a:rect l="0" t="0" r="0" b="0"/>
            <a:pathLst>
              <a:path w="224" h="1978">
                <a:moveTo>
                  <a:pt x="0" y="1978"/>
                </a:moveTo>
                <a:lnTo>
                  <a:pt x="224" y="1978"/>
                </a:lnTo>
                <a:lnTo>
                  <a:pt x="224" y="0"/>
                </a:lnTo>
                <a:lnTo>
                  <a:pt x="0" y="0"/>
                </a:lnTo>
                <a:lnTo>
                  <a:pt x="0" y="1978"/>
                </a:lnTo>
                <a:close/>
              </a:path>
            </a:pathLst>
          </a:custGeom>
          <a:solidFill>
            <a:srgbClr val="3A3B39">
              <a:alpha val="100000"/>
            </a:srgbClr>
          </a:solidFill>
          <a:ln cap="flat">
            <a:noFill/>
            <a:prstDash val="solid"/>
            <a:miter lim="0"/>
          </a:ln>
        </p:spPr>
        <p:txBody>
          <a:bodyPr rtlCol="0"/>
          <a:lstStyle/>
          <a:p>
            <a:pPr algn="ctr"/>
            <a:endParaRPr lang="zh-CN" altLang="en-US"/>
          </a:p>
        </p:txBody>
      </p:sp>
      <p:pic>
        <p:nvPicPr>
          <p:cNvPr id="2" name="图片 1"/>
          <p:cNvPicPr>
            <a:picLocks noChangeAspect="1"/>
          </p:cNvPicPr>
          <p:nvPr>
            <p:custDataLst>
              <p:tags r:id="rId1"/>
            </p:custDataLst>
          </p:nvPr>
        </p:nvPicPr>
        <p:blipFill>
          <a:blip r:embed="rId2"/>
          <a:stretch>
            <a:fillRect/>
          </a:stretch>
        </p:blipFill>
        <p:spPr>
          <a:xfrm>
            <a:off x="19723735" y="740410"/>
            <a:ext cx="2505075" cy="1714500"/>
          </a:xfrm>
          <a:prstGeom prst="rect">
            <a:avLst/>
          </a:prstGeom>
        </p:spPr>
      </p:pic>
    </p:spTree>
  </p:cSld>
  <p:clrMapOvr>
    <a:masterClrMapping/>
  </p:clrMapOvr>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commondata" val="eyJoZGlkIjoiYjUzOTg3NmNlNGVkYTYyMzY1Yzc3MDY1NDAxNmQzNzQifQ=="/>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TABLE_ENDDRAG_ORIGIN_RECT" val="664*519"/>
  <p:tag name="TABLE_ENDDRAG_RECT" val="146*425*664*519"/>
</p:tagLst>
</file>

<file path=ppt/tags/tag4.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satMod val="110000"/>
                <a:lumMod val="105000"/>
                <a:tint val="67000"/>
              </a:schemeClr>
            </a:gs>
            <a:gs pos="50000">
              <a:schemeClr val="phClr">
                <a:lumMod val="105000"/>
                <a:satMod val="103000"/>
                <a:tint val="73000"/>
              </a:schemeClr>
            </a:gs>
            <a:gs pos="100000">
              <a:schemeClr val="phClr">
                <a:satMod val="105000"/>
                <a:lumMod val="109000"/>
                <a:tint val="81000"/>
              </a:schemeClr>
            </a:gs>
          </a:gsLst>
          <a:lin ang="5400000" scaled="0"/>
        </a:gradFill>
        <a:gradFill rotWithShape="1">
          <a:gsLst>
            <a:gs pos="0">
              <a:schemeClr val="phClr">
                <a:satMod val="103000"/>
                <a:lumMod val="102000"/>
                <a:shade val="94000"/>
              </a:schemeClr>
            </a:gs>
            <a:gs pos="50000">
              <a:schemeClr val="phClr">
                <a:lumMod val="110000"/>
                <a:satMod val="100000"/>
                <a:tint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8034</Words>
  <Application>WPS 演示</Application>
  <PresentationFormat/>
  <Paragraphs>1661</Paragraphs>
  <Slides>9</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9</vt:i4>
      </vt:variant>
    </vt:vector>
  </HeadingPairs>
  <TitlesOfParts>
    <vt:vector size="17" baseType="lpstr">
      <vt:lpstr>Arial</vt:lpstr>
      <vt:lpstr>宋体</vt:lpstr>
      <vt:lpstr>Wingdings</vt:lpstr>
      <vt:lpstr>微软雅黑</vt:lpstr>
      <vt:lpstr>Arial</vt:lpstr>
      <vt:lpstr>Arial Unicode MS</vt:lpstr>
      <vt:lpstr>Calibri</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Jetfabrik</dc:creator>
  <cp:lastModifiedBy>暧昧殇璃</cp:lastModifiedBy>
  <cp:revision>12</cp:revision>
  <dcterms:created xsi:type="dcterms:W3CDTF">2024-01-09T01:18:00Z</dcterms:created>
  <dcterms:modified xsi:type="dcterms:W3CDTF">2024-01-10T00:39:12Z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O">
    <vt:lpwstr>wqlLaW5nc29mdCBQREYgdG8gV1BTIDkw</vt:lpwstr>
  </property>
  <property fmtid="{D5CDD505-2E9C-101B-9397-08002B2CF9AE}" pid="3" name="Created">
    <vt:filetime>2024-01-09T17:16:53Z</vt:filetime>
  </property>
  <property fmtid="{D5CDD505-2E9C-101B-9397-08002B2CF9AE}" pid="4" name="ICV">
    <vt:lpwstr>BC763689D029433DB7EA82F3648E40CF_13</vt:lpwstr>
  </property>
  <property fmtid="{D5CDD505-2E9C-101B-9397-08002B2CF9AE}" pid="5" name="KSOProductBuildVer">
    <vt:lpwstr>2052-12.1.0.16120</vt:lpwstr>
  </property>
</Properties>
</file>